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91"/>
  </p:notesMasterIdLst>
  <p:handoutMasterIdLst>
    <p:handoutMasterId r:id="rId92"/>
  </p:handoutMasterIdLst>
  <p:sldIdLst>
    <p:sldId id="256" r:id="rId2"/>
    <p:sldId id="660" r:id="rId3"/>
    <p:sldId id="661" r:id="rId4"/>
    <p:sldId id="662" r:id="rId5"/>
    <p:sldId id="663" r:id="rId6"/>
    <p:sldId id="664" r:id="rId7"/>
    <p:sldId id="669" r:id="rId8"/>
    <p:sldId id="665" r:id="rId9"/>
    <p:sldId id="671" r:id="rId10"/>
    <p:sldId id="666" r:id="rId11"/>
    <p:sldId id="676" r:id="rId12"/>
    <p:sldId id="667" r:id="rId13"/>
    <p:sldId id="670" r:id="rId14"/>
    <p:sldId id="675" r:id="rId15"/>
    <p:sldId id="677" r:id="rId16"/>
    <p:sldId id="668" r:id="rId17"/>
    <p:sldId id="672" r:id="rId18"/>
    <p:sldId id="697" r:id="rId19"/>
    <p:sldId id="673" r:id="rId20"/>
    <p:sldId id="679" r:id="rId21"/>
    <p:sldId id="678" r:id="rId22"/>
    <p:sldId id="674" r:id="rId23"/>
    <p:sldId id="680" r:id="rId24"/>
    <p:sldId id="694" r:id="rId25"/>
    <p:sldId id="696" r:id="rId26"/>
    <p:sldId id="693" r:id="rId27"/>
    <p:sldId id="775" r:id="rId28"/>
    <p:sldId id="681" r:id="rId29"/>
    <p:sldId id="682" r:id="rId30"/>
    <p:sldId id="695" r:id="rId31"/>
    <p:sldId id="776" r:id="rId32"/>
    <p:sldId id="773" r:id="rId33"/>
    <p:sldId id="743" r:id="rId34"/>
    <p:sldId id="708" r:id="rId35"/>
    <p:sldId id="709" r:id="rId36"/>
    <p:sldId id="766" r:id="rId37"/>
    <p:sldId id="767" r:id="rId38"/>
    <p:sldId id="768" r:id="rId39"/>
    <p:sldId id="769" r:id="rId40"/>
    <p:sldId id="771" r:id="rId41"/>
    <p:sldId id="770" r:id="rId42"/>
    <p:sldId id="683" r:id="rId43"/>
    <p:sldId id="689" r:id="rId44"/>
    <p:sldId id="772" r:id="rId45"/>
    <p:sldId id="732" r:id="rId46"/>
    <p:sldId id="707" r:id="rId47"/>
    <p:sldId id="684" r:id="rId48"/>
    <p:sldId id="735" r:id="rId49"/>
    <p:sldId id="774" r:id="rId50"/>
    <p:sldId id="705" r:id="rId51"/>
    <p:sldId id="692" r:id="rId52"/>
    <p:sldId id="757" r:id="rId53"/>
    <p:sldId id="734" r:id="rId54"/>
    <p:sldId id="739" r:id="rId55"/>
    <p:sldId id="733" r:id="rId56"/>
    <p:sldId id="688" r:id="rId57"/>
    <p:sldId id="690" r:id="rId58"/>
    <p:sldId id="687" r:id="rId59"/>
    <p:sldId id="691" r:id="rId60"/>
    <p:sldId id="699" r:id="rId61"/>
    <p:sldId id="711" r:id="rId62"/>
    <p:sldId id="738" r:id="rId63"/>
    <p:sldId id="700" r:id="rId64"/>
    <p:sldId id="724" r:id="rId65"/>
    <p:sldId id="725" r:id="rId66"/>
    <p:sldId id="726" r:id="rId67"/>
    <p:sldId id="702" r:id="rId68"/>
    <p:sldId id="752" r:id="rId69"/>
    <p:sldId id="753" r:id="rId70"/>
    <p:sldId id="754" r:id="rId71"/>
    <p:sldId id="744" r:id="rId72"/>
    <p:sldId id="745" r:id="rId73"/>
    <p:sldId id="755" r:id="rId74"/>
    <p:sldId id="746" r:id="rId75"/>
    <p:sldId id="756" r:id="rId76"/>
    <p:sldId id="751" r:id="rId77"/>
    <p:sldId id="750" r:id="rId78"/>
    <p:sldId id="722" r:id="rId79"/>
    <p:sldId id="723" r:id="rId80"/>
    <p:sldId id="713" r:id="rId81"/>
    <p:sldId id="714" r:id="rId82"/>
    <p:sldId id="720" r:id="rId83"/>
    <p:sldId id="712" r:id="rId84"/>
    <p:sldId id="719" r:id="rId85"/>
    <p:sldId id="717" r:id="rId86"/>
    <p:sldId id="721" r:id="rId87"/>
    <p:sldId id="729" r:id="rId88"/>
    <p:sldId id="731" r:id="rId89"/>
    <p:sldId id="659" r:id="rId90"/>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FFFF00"/>
    <a:srgbClr val="FF3300"/>
    <a:srgbClr val="000000"/>
    <a:srgbClr val="FFFF99"/>
    <a:srgbClr val="CC0066"/>
    <a:srgbClr val="FF6600"/>
    <a:srgbClr val="66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12" autoAdjust="0"/>
  </p:normalViewPr>
  <p:slideViewPr>
    <p:cSldViewPr>
      <p:cViewPr>
        <p:scale>
          <a:sx n="78" d="100"/>
          <a:sy n="78" d="100"/>
        </p:scale>
        <p:origin x="-834" y="5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74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4.wmf"/><Relationship Id="rId1" Type="http://schemas.openxmlformats.org/officeDocument/2006/relationships/image" Target="../media/image14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0.wmf"/><Relationship Id="rId1" Type="http://schemas.openxmlformats.org/officeDocument/2006/relationships/image" Target="../media/image15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8" charset="0"/>
              </a:defRPr>
            </a:lvl1pPr>
          </a:lstStyle>
          <a:p>
            <a:pPr>
              <a:defRPr/>
            </a:pPr>
            <a:endParaRPr lang="cs-CZ"/>
          </a:p>
        </p:txBody>
      </p:sp>
      <p:sp>
        <p:nvSpPr>
          <p:cNvPr id="12800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cs-CZ"/>
          </a:p>
        </p:txBody>
      </p:sp>
      <p:sp>
        <p:nvSpPr>
          <p:cNvPr id="12800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8" charset="0"/>
              </a:defRPr>
            </a:lvl1pPr>
          </a:lstStyle>
          <a:p>
            <a:pPr>
              <a:defRPr/>
            </a:pPr>
            <a:endParaRPr lang="cs-CZ"/>
          </a:p>
        </p:txBody>
      </p:sp>
      <p:sp>
        <p:nvSpPr>
          <p:cNvPr id="12800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972C82BA-5D32-46B6-9E27-E501D6B2505C}" type="slidenum">
              <a:rPr lang="cs-CZ"/>
              <a:pPr>
                <a:defRPr/>
              </a:pPr>
              <a:t>‹#›</a:t>
            </a:fld>
            <a:endParaRPr lang="cs-CZ"/>
          </a:p>
        </p:txBody>
      </p:sp>
    </p:spTree>
    <p:extLst>
      <p:ext uri="{BB962C8B-B14F-4D97-AF65-F5344CB8AC3E}">
        <p14:creationId xmlns:p14="http://schemas.microsoft.com/office/powerpoint/2010/main" xmlns="" val="3735939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8" charset="0"/>
              </a:defRPr>
            </a:lvl1pPr>
          </a:lstStyle>
          <a:p>
            <a:pPr>
              <a:defRPr/>
            </a:pPr>
            <a:endParaRPr lang="cs-CZ"/>
          </a:p>
        </p:txBody>
      </p:sp>
      <p:sp>
        <p:nvSpPr>
          <p:cNvPr id="1689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cs-CZ"/>
          </a:p>
        </p:txBody>
      </p:sp>
      <p:sp>
        <p:nvSpPr>
          <p:cNvPr id="5048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89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1689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8" charset="0"/>
              </a:defRPr>
            </a:lvl1pPr>
          </a:lstStyle>
          <a:p>
            <a:pPr>
              <a:defRPr/>
            </a:pPr>
            <a:endParaRPr lang="cs-CZ"/>
          </a:p>
        </p:txBody>
      </p:sp>
      <p:sp>
        <p:nvSpPr>
          <p:cNvPr id="1689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61A548BA-9026-48A1-A7BB-F2ED5ED1BD3D}" type="slidenum">
              <a:rPr lang="cs-CZ"/>
              <a:pPr>
                <a:defRPr/>
              </a:pPr>
              <a:t>‹#›</a:t>
            </a:fld>
            <a:endParaRPr lang="cs-CZ"/>
          </a:p>
        </p:txBody>
      </p:sp>
    </p:spTree>
    <p:extLst>
      <p:ext uri="{BB962C8B-B14F-4D97-AF65-F5344CB8AC3E}">
        <p14:creationId xmlns:p14="http://schemas.microsoft.com/office/powerpoint/2010/main" xmlns="" val="39311703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dirty="0"/>
          </a:p>
        </p:txBody>
      </p:sp>
      <p:sp>
        <p:nvSpPr>
          <p:cNvPr id="4" name="Zástupný symbol pro číslo snímku 3"/>
          <p:cNvSpPr>
            <a:spLocks noGrp="1"/>
          </p:cNvSpPr>
          <p:nvPr>
            <p:ph type="sldNum" sz="quarter" idx="10"/>
          </p:nvPr>
        </p:nvSpPr>
        <p:spPr/>
        <p:txBody>
          <a:bodyPr/>
          <a:lstStyle/>
          <a:p>
            <a:pPr>
              <a:defRPr/>
            </a:pPr>
            <a:fld id="{61A548BA-9026-48A1-A7BB-F2ED5ED1BD3D}" type="slidenum">
              <a:rPr lang="cs-CZ" smtClean="0"/>
              <a:pPr>
                <a:defRPr/>
              </a:pPr>
              <a:t>1</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61A548BA-9026-48A1-A7BB-F2ED5ED1BD3D}" type="slidenum">
              <a:rPr lang="cs-CZ" smtClean="0"/>
              <a:pPr>
                <a:defRPr/>
              </a:pPr>
              <a:t>50</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cs-CZ"/>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cs-CZ"/>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cs-CZ"/>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cs-CZ"/>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cs-CZ"/>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cs-CZ"/>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cs-CZ"/>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cs-CZ"/>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cs-CZ"/>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cs-CZ"/>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cs-CZ"/>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cs-CZ"/>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cs-CZ"/>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cs-CZ"/>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cs-CZ"/>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cs-CZ"/>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cs-CZ"/>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cs-CZ"/>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cs-CZ"/>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cs-CZ"/>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cs-CZ"/>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cs-CZ"/>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cs-CZ"/>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cs-CZ"/>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cs-CZ"/>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cs-CZ"/>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cs-CZ"/>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cs-CZ"/>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cs-CZ"/>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cs-CZ"/>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cs-CZ"/>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cs-CZ"/>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cs-CZ"/>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cs-CZ"/>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cs-CZ"/>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cs-CZ"/>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cs-CZ"/>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cs-CZ"/>
              </a:p>
            </p:txBody>
          </p:sp>
        </p:grpSp>
      </p:grpSp>
      <p:sp>
        <p:nvSpPr>
          <p:cNvPr id="27690" name="Rectangle 42"/>
          <p:cNvSpPr>
            <a:spLocks noGrp="1" noChangeArrowheads="1"/>
          </p:cNvSpPr>
          <p:nvPr>
            <p:ph type="ctrTitle" sz="quarter"/>
          </p:nvPr>
        </p:nvSpPr>
        <p:spPr>
          <a:xfrm>
            <a:off x="457200" y="1600200"/>
            <a:ext cx="8229600" cy="1828800"/>
          </a:xfrm>
        </p:spPr>
        <p:txBody>
          <a:bodyPr/>
          <a:lstStyle>
            <a:lvl1pPr>
              <a:defRPr sz="4800"/>
            </a:lvl1pPr>
          </a:lstStyle>
          <a:p>
            <a:r>
              <a:rPr lang="cs-CZ"/>
              <a:t>Klepnutím lze upravit styl předlohy nadpisů.</a:t>
            </a:r>
          </a:p>
        </p:txBody>
      </p:sp>
      <p:sp>
        <p:nvSpPr>
          <p:cNvPr id="2769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cs-CZ"/>
              <a:t>Klepnutím lze upravit styl předlohy podnadpisů.</a:t>
            </a:r>
          </a:p>
        </p:txBody>
      </p:sp>
      <p:sp>
        <p:nvSpPr>
          <p:cNvPr id="44" name="Rectangle 44"/>
          <p:cNvSpPr>
            <a:spLocks noGrp="1" noChangeArrowheads="1"/>
          </p:cNvSpPr>
          <p:nvPr>
            <p:ph type="dt" sz="quarter" idx="10"/>
          </p:nvPr>
        </p:nvSpPr>
        <p:spPr/>
        <p:txBody>
          <a:bodyPr/>
          <a:lstStyle>
            <a:lvl1pPr>
              <a:defRPr/>
            </a:lvl1pPr>
          </a:lstStyle>
          <a:p>
            <a:pPr>
              <a:defRPr/>
            </a:pPr>
            <a:endParaRPr lang="cs-CZ"/>
          </a:p>
        </p:txBody>
      </p:sp>
      <p:sp>
        <p:nvSpPr>
          <p:cNvPr id="45" name="Rectangle 45"/>
          <p:cNvSpPr>
            <a:spLocks noGrp="1" noChangeArrowheads="1"/>
          </p:cNvSpPr>
          <p:nvPr>
            <p:ph type="ftr" sz="quarter" idx="11"/>
          </p:nvPr>
        </p:nvSpPr>
        <p:spPr/>
        <p:txBody>
          <a:bodyPr/>
          <a:lstStyle>
            <a:lvl1pPr>
              <a:defRPr/>
            </a:lvl1pPr>
          </a:lstStyle>
          <a:p>
            <a:pPr>
              <a:defRPr/>
            </a:pPr>
            <a:endParaRPr lang="cs-CZ"/>
          </a:p>
        </p:txBody>
      </p:sp>
      <p:sp>
        <p:nvSpPr>
          <p:cNvPr id="46" name="Rectangle 46"/>
          <p:cNvSpPr>
            <a:spLocks noGrp="1" noChangeArrowheads="1"/>
          </p:cNvSpPr>
          <p:nvPr>
            <p:ph type="sldNum" sz="quarter" idx="12"/>
          </p:nvPr>
        </p:nvSpPr>
        <p:spPr/>
        <p:txBody>
          <a:bodyPr/>
          <a:lstStyle>
            <a:lvl1pPr>
              <a:defRPr/>
            </a:lvl1pPr>
          </a:lstStyle>
          <a:p>
            <a:pPr>
              <a:defRPr/>
            </a:pPr>
            <a:fld id="{0C3204C9-3092-40F3-B7F7-FE7EB601E62F}"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4"/>
          <p:cNvSpPr>
            <a:spLocks noGrp="1" noChangeArrowheads="1"/>
          </p:cNvSpPr>
          <p:nvPr>
            <p:ph type="dt" sz="half" idx="10"/>
          </p:nvPr>
        </p:nvSpPr>
        <p:spPr>
          <a:ln/>
        </p:spPr>
        <p:txBody>
          <a:bodyPr/>
          <a:lstStyle>
            <a:lvl1pPr>
              <a:defRPr/>
            </a:lvl1pPr>
          </a:lstStyle>
          <a:p>
            <a:pPr>
              <a:defRPr/>
            </a:pPr>
            <a:endParaRPr lang="cs-CZ"/>
          </a:p>
        </p:txBody>
      </p:sp>
      <p:sp>
        <p:nvSpPr>
          <p:cNvPr id="5" name="Rectangle 45"/>
          <p:cNvSpPr>
            <a:spLocks noGrp="1" noChangeArrowheads="1"/>
          </p:cNvSpPr>
          <p:nvPr>
            <p:ph type="ftr" sz="quarter" idx="11"/>
          </p:nvPr>
        </p:nvSpPr>
        <p:spPr>
          <a:ln/>
        </p:spPr>
        <p:txBody>
          <a:bodyPr/>
          <a:lstStyle>
            <a:lvl1pPr>
              <a:defRPr/>
            </a:lvl1pPr>
          </a:lstStyle>
          <a:p>
            <a:pPr>
              <a:defRPr/>
            </a:pPr>
            <a:endParaRPr lang="cs-CZ"/>
          </a:p>
        </p:txBody>
      </p:sp>
      <p:sp>
        <p:nvSpPr>
          <p:cNvPr id="6" name="Rectangle 46"/>
          <p:cNvSpPr>
            <a:spLocks noGrp="1" noChangeArrowheads="1"/>
          </p:cNvSpPr>
          <p:nvPr>
            <p:ph type="sldNum" sz="quarter" idx="12"/>
          </p:nvPr>
        </p:nvSpPr>
        <p:spPr>
          <a:ln/>
        </p:spPr>
        <p:txBody>
          <a:bodyPr/>
          <a:lstStyle>
            <a:lvl1pPr>
              <a:defRPr/>
            </a:lvl1pPr>
          </a:lstStyle>
          <a:p>
            <a:pPr>
              <a:defRPr/>
            </a:pPr>
            <a:fld id="{2E8FDF4D-B609-4704-A78C-12C799179F38}"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7813"/>
            <a:ext cx="2057400" cy="5853112"/>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7813"/>
            <a:ext cx="6019800" cy="5853112"/>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4"/>
          <p:cNvSpPr>
            <a:spLocks noGrp="1" noChangeArrowheads="1"/>
          </p:cNvSpPr>
          <p:nvPr>
            <p:ph type="dt" sz="half" idx="10"/>
          </p:nvPr>
        </p:nvSpPr>
        <p:spPr>
          <a:ln/>
        </p:spPr>
        <p:txBody>
          <a:bodyPr/>
          <a:lstStyle>
            <a:lvl1pPr>
              <a:defRPr/>
            </a:lvl1pPr>
          </a:lstStyle>
          <a:p>
            <a:pPr>
              <a:defRPr/>
            </a:pPr>
            <a:endParaRPr lang="cs-CZ"/>
          </a:p>
        </p:txBody>
      </p:sp>
      <p:sp>
        <p:nvSpPr>
          <p:cNvPr id="5" name="Rectangle 45"/>
          <p:cNvSpPr>
            <a:spLocks noGrp="1" noChangeArrowheads="1"/>
          </p:cNvSpPr>
          <p:nvPr>
            <p:ph type="ftr" sz="quarter" idx="11"/>
          </p:nvPr>
        </p:nvSpPr>
        <p:spPr>
          <a:ln/>
        </p:spPr>
        <p:txBody>
          <a:bodyPr/>
          <a:lstStyle>
            <a:lvl1pPr>
              <a:defRPr/>
            </a:lvl1pPr>
          </a:lstStyle>
          <a:p>
            <a:pPr>
              <a:defRPr/>
            </a:pPr>
            <a:endParaRPr lang="cs-CZ"/>
          </a:p>
        </p:txBody>
      </p:sp>
      <p:sp>
        <p:nvSpPr>
          <p:cNvPr id="6" name="Rectangle 46"/>
          <p:cNvSpPr>
            <a:spLocks noGrp="1" noChangeArrowheads="1"/>
          </p:cNvSpPr>
          <p:nvPr>
            <p:ph type="sldNum" sz="quarter" idx="12"/>
          </p:nvPr>
        </p:nvSpPr>
        <p:spPr>
          <a:ln/>
        </p:spPr>
        <p:txBody>
          <a:bodyPr/>
          <a:lstStyle>
            <a:lvl1pPr>
              <a:defRPr/>
            </a:lvl1pPr>
          </a:lstStyle>
          <a:p>
            <a:pPr>
              <a:defRPr/>
            </a:pPr>
            <a:fld id="{81C61A07-3964-4698-B049-A57537581BAA}" type="slidenum">
              <a:rPr lang="cs-CZ"/>
              <a:pPr>
                <a:defRPr/>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430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307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91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41763"/>
            <a:ext cx="4038600" cy="218916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4"/>
          <p:cNvSpPr>
            <a:spLocks noGrp="1" noChangeArrowheads="1"/>
          </p:cNvSpPr>
          <p:nvPr>
            <p:ph type="dt" sz="half" idx="10"/>
          </p:nvPr>
        </p:nvSpPr>
        <p:spPr>
          <a:ln/>
        </p:spPr>
        <p:txBody>
          <a:bodyPr/>
          <a:lstStyle>
            <a:lvl1pPr>
              <a:defRPr/>
            </a:lvl1pPr>
          </a:lstStyle>
          <a:p>
            <a:pPr>
              <a:defRPr/>
            </a:pPr>
            <a:endParaRPr lang="cs-CZ"/>
          </a:p>
        </p:txBody>
      </p:sp>
      <p:sp>
        <p:nvSpPr>
          <p:cNvPr id="7" name="Rectangle 45"/>
          <p:cNvSpPr>
            <a:spLocks noGrp="1" noChangeArrowheads="1"/>
          </p:cNvSpPr>
          <p:nvPr>
            <p:ph type="ftr" sz="quarter" idx="11"/>
          </p:nvPr>
        </p:nvSpPr>
        <p:spPr>
          <a:ln/>
        </p:spPr>
        <p:txBody>
          <a:bodyPr/>
          <a:lstStyle>
            <a:lvl1pPr>
              <a:defRPr/>
            </a:lvl1pPr>
          </a:lstStyle>
          <a:p>
            <a:pPr>
              <a:defRPr/>
            </a:pPr>
            <a:endParaRPr lang="cs-CZ"/>
          </a:p>
        </p:txBody>
      </p:sp>
      <p:sp>
        <p:nvSpPr>
          <p:cNvPr id="8" name="Rectangle 46"/>
          <p:cNvSpPr>
            <a:spLocks noGrp="1" noChangeArrowheads="1"/>
          </p:cNvSpPr>
          <p:nvPr>
            <p:ph type="sldNum" sz="quarter" idx="12"/>
          </p:nvPr>
        </p:nvSpPr>
        <p:spPr>
          <a:ln/>
        </p:spPr>
        <p:txBody>
          <a:bodyPr/>
          <a:lstStyle>
            <a:lvl1pPr>
              <a:defRPr/>
            </a:lvl1pPr>
          </a:lstStyle>
          <a:p>
            <a:pPr>
              <a:defRPr/>
            </a:pPr>
            <a:fld id="{9EE5C541-567E-40EA-BBA3-4A716C547F32}" type="slidenum">
              <a:rPr lang="cs-CZ"/>
              <a:pPr>
                <a:defRPr/>
              </a:pPr>
              <a:t>‹#›</a:t>
            </a:fld>
            <a:endParaRPr lang="cs-CZ"/>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7813"/>
            <a:ext cx="8229600" cy="1143000"/>
          </a:xfrm>
        </p:spPr>
        <p:txBody>
          <a:bodyPr/>
          <a:lstStyle/>
          <a:p>
            <a:r>
              <a:rPr lang="cs-CZ" smtClean="0"/>
              <a:t>Klepnutím lze upravit styl předlohy nadpisů.</a:t>
            </a:r>
            <a:endParaRPr lang="cs-CZ"/>
          </a:p>
        </p:txBody>
      </p:sp>
      <p:sp>
        <p:nvSpPr>
          <p:cNvPr id="3" name="Zástupný symbol pro obsah 2"/>
          <p:cNvSpPr>
            <a:spLocks noGrp="1"/>
          </p:cNvSpPr>
          <p:nvPr>
            <p:ph sz="quarter" idx="1"/>
          </p:nvPr>
        </p:nvSpPr>
        <p:spPr>
          <a:xfrm>
            <a:off x="457200" y="1600200"/>
            <a:ext cx="4038600" cy="21891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91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57200" y="3941763"/>
            <a:ext cx="4038600" cy="218916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obsah 5"/>
          <p:cNvSpPr>
            <a:spLocks noGrp="1"/>
          </p:cNvSpPr>
          <p:nvPr>
            <p:ph sz="quarter" idx="4"/>
          </p:nvPr>
        </p:nvSpPr>
        <p:spPr>
          <a:xfrm>
            <a:off x="4648200" y="3941763"/>
            <a:ext cx="4038600" cy="218916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4"/>
          <p:cNvSpPr>
            <a:spLocks noGrp="1" noChangeArrowheads="1"/>
          </p:cNvSpPr>
          <p:nvPr>
            <p:ph type="dt" sz="half" idx="10"/>
          </p:nvPr>
        </p:nvSpPr>
        <p:spPr>
          <a:ln/>
        </p:spPr>
        <p:txBody>
          <a:bodyPr/>
          <a:lstStyle>
            <a:lvl1pPr>
              <a:defRPr/>
            </a:lvl1pPr>
          </a:lstStyle>
          <a:p>
            <a:pPr>
              <a:defRPr/>
            </a:pPr>
            <a:endParaRPr lang="cs-CZ"/>
          </a:p>
        </p:txBody>
      </p:sp>
      <p:sp>
        <p:nvSpPr>
          <p:cNvPr id="8" name="Rectangle 45"/>
          <p:cNvSpPr>
            <a:spLocks noGrp="1" noChangeArrowheads="1"/>
          </p:cNvSpPr>
          <p:nvPr>
            <p:ph type="ftr" sz="quarter" idx="11"/>
          </p:nvPr>
        </p:nvSpPr>
        <p:spPr>
          <a:ln/>
        </p:spPr>
        <p:txBody>
          <a:bodyPr/>
          <a:lstStyle>
            <a:lvl1pPr>
              <a:defRPr/>
            </a:lvl1pPr>
          </a:lstStyle>
          <a:p>
            <a:pPr>
              <a:defRPr/>
            </a:pPr>
            <a:endParaRPr lang="cs-CZ"/>
          </a:p>
        </p:txBody>
      </p:sp>
      <p:sp>
        <p:nvSpPr>
          <p:cNvPr id="9" name="Rectangle 46"/>
          <p:cNvSpPr>
            <a:spLocks noGrp="1" noChangeArrowheads="1"/>
          </p:cNvSpPr>
          <p:nvPr>
            <p:ph type="sldNum" sz="quarter" idx="12"/>
          </p:nvPr>
        </p:nvSpPr>
        <p:spPr>
          <a:ln/>
        </p:spPr>
        <p:txBody>
          <a:bodyPr/>
          <a:lstStyle>
            <a:lvl1pPr>
              <a:defRPr/>
            </a:lvl1pPr>
          </a:lstStyle>
          <a:p>
            <a:pPr>
              <a:defRPr/>
            </a:pPr>
            <a:fld id="{089CB0B0-1323-44EA-B38B-EA455AAB6DE6}" type="slidenum">
              <a:rPr lang="cs-CZ"/>
              <a:pPr>
                <a:defRPr/>
              </a:pPr>
              <a:t>‹#›</a:t>
            </a:fld>
            <a:endParaRPr lang="cs-CZ"/>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4300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457200" y="1600200"/>
            <a:ext cx="8229600" cy="4530725"/>
          </a:xfrm>
        </p:spPr>
        <p:txBody>
          <a:bodyPr/>
          <a:lstStyle/>
          <a:p>
            <a:pPr lvl="0"/>
            <a:endParaRPr lang="cs-CZ" noProof="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cs-CZ"/>
          </a:p>
        </p:txBody>
      </p:sp>
      <p:sp>
        <p:nvSpPr>
          <p:cNvPr id="5" name="Rectangle 45"/>
          <p:cNvSpPr>
            <a:spLocks noGrp="1" noChangeArrowheads="1"/>
          </p:cNvSpPr>
          <p:nvPr>
            <p:ph type="ftr" sz="quarter" idx="11"/>
          </p:nvPr>
        </p:nvSpPr>
        <p:spPr>
          <a:ln/>
        </p:spPr>
        <p:txBody>
          <a:bodyPr/>
          <a:lstStyle>
            <a:lvl1pPr>
              <a:defRPr/>
            </a:lvl1pPr>
          </a:lstStyle>
          <a:p>
            <a:pPr>
              <a:defRPr/>
            </a:pPr>
            <a:endParaRPr lang="cs-CZ"/>
          </a:p>
        </p:txBody>
      </p:sp>
      <p:sp>
        <p:nvSpPr>
          <p:cNvPr id="6" name="Rectangle 46"/>
          <p:cNvSpPr>
            <a:spLocks noGrp="1" noChangeArrowheads="1"/>
          </p:cNvSpPr>
          <p:nvPr>
            <p:ph type="sldNum" sz="quarter" idx="12"/>
          </p:nvPr>
        </p:nvSpPr>
        <p:spPr>
          <a:ln/>
        </p:spPr>
        <p:txBody>
          <a:bodyPr/>
          <a:lstStyle>
            <a:lvl1pPr>
              <a:defRPr/>
            </a:lvl1pPr>
          </a:lstStyle>
          <a:p>
            <a:pPr>
              <a:defRPr/>
            </a:pPr>
            <a:fld id="{4859C9CC-3BD4-4000-A646-48C15FF6F5C0}"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4"/>
          <p:cNvSpPr>
            <a:spLocks noGrp="1" noChangeArrowheads="1"/>
          </p:cNvSpPr>
          <p:nvPr>
            <p:ph type="dt" sz="half" idx="10"/>
          </p:nvPr>
        </p:nvSpPr>
        <p:spPr>
          <a:ln/>
        </p:spPr>
        <p:txBody>
          <a:bodyPr/>
          <a:lstStyle>
            <a:lvl1pPr>
              <a:defRPr/>
            </a:lvl1pPr>
          </a:lstStyle>
          <a:p>
            <a:pPr>
              <a:defRPr/>
            </a:pPr>
            <a:endParaRPr lang="cs-CZ"/>
          </a:p>
        </p:txBody>
      </p:sp>
      <p:sp>
        <p:nvSpPr>
          <p:cNvPr id="5" name="Rectangle 45"/>
          <p:cNvSpPr>
            <a:spLocks noGrp="1" noChangeArrowheads="1"/>
          </p:cNvSpPr>
          <p:nvPr>
            <p:ph type="ftr" sz="quarter" idx="11"/>
          </p:nvPr>
        </p:nvSpPr>
        <p:spPr>
          <a:ln/>
        </p:spPr>
        <p:txBody>
          <a:bodyPr/>
          <a:lstStyle>
            <a:lvl1pPr>
              <a:defRPr/>
            </a:lvl1pPr>
          </a:lstStyle>
          <a:p>
            <a:pPr>
              <a:defRPr/>
            </a:pPr>
            <a:endParaRPr lang="cs-CZ"/>
          </a:p>
        </p:txBody>
      </p:sp>
      <p:sp>
        <p:nvSpPr>
          <p:cNvPr id="6" name="Rectangle 46"/>
          <p:cNvSpPr>
            <a:spLocks noGrp="1" noChangeArrowheads="1"/>
          </p:cNvSpPr>
          <p:nvPr>
            <p:ph type="sldNum" sz="quarter" idx="12"/>
          </p:nvPr>
        </p:nvSpPr>
        <p:spPr>
          <a:ln/>
        </p:spPr>
        <p:txBody>
          <a:bodyPr/>
          <a:lstStyle>
            <a:lvl1pPr>
              <a:defRPr/>
            </a:lvl1pPr>
          </a:lstStyle>
          <a:p>
            <a:pPr>
              <a:defRPr/>
            </a:pPr>
            <a:fld id="{89AB0729-3482-46B8-8D34-C52E6AADA340}"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4"/>
          <p:cNvSpPr>
            <a:spLocks noGrp="1" noChangeArrowheads="1"/>
          </p:cNvSpPr>
          <p:nvPr>
            <p:ph type="dt" sz="half" idx="10"/>
          </p:nvPr>
        </p:nvSpPr>
        <p:spPr>
          <a:ln/>
        </p:spPr>
        <p:txBody>
          <a:bodyPr/>
          <a:lstStyle>
            <a:lvl1pPr>
              <a:defRPr/>
            </a:lvl1pPr>
          </a:lstStyle>
          <a:p>
            <a:pPr>
              <a:defRPr/>
            </a:pPr>
            <a:endParaRPr lang="cs-CZ"/>
          </a:p>
        </p:txBody>
      </p:sp>
      <p:sp>
        <p:nvSpPr>
          <p:cNvPr id="5" name="Rectangle 45"/>
          <p:cNvSpPr>
            <a:spLocks noGrp="1" noChangeArrowheads="1"/>
          </p:cNvSpPr>
          <p:nvPr>
            <p:ph type="ftr" sz="quarter" idx="11"/>
          </p:nvPr>
        </p:nvSpPr>
        <p:spPr>
          <a:ln/>
        </p:spPr>
        <p:txBody>
          <a:bodyPr/>
          <a:lstStyle>
            <a:lvl1pPr>
              <a:defRPr/>
            </a:lvl1pPr>
          </a:lstStyle>
          <a:p>
            <a:pPr>
              <a:defRPr/>
            </a:pPr>
            <a:endParaRPr lang="cs-CZ"/>
          </a:p>
        </p:txBody>
      </p:sp>
      <p:sp>
        <p:nvSpPr>
          <p:cNvPr id="6" name="Rectangle 46"/>
          <p:cNvSpPr>
            <a:spLocks noGrp="1" noChangeArrowheads="1"/>
          </p:cNvSpPr>
          <p:nvPr>
            <p:ph type="sldNum" sz="quarter" idx="12"/>
          </p:nvPr>
        </p:nvSpPr>
        <p:spPr>
          <a:ln/>
        </p:spPr>
        <p:txBody>
          <a:bodyPr/>
          <a:lstStyle>
            <a:lvl1pPr>
              <a:defRPr/>
            </a:lvl1pPr>
          </a:lstStyle>
          <a:p>
            <a:pPr>
              <a:defRPr/>
            </a:pPr>
            <a:fld id="{DBBEF927-AAF0-416A-B095-5929E2F9FBCF}"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4"/>
          <p:cNvSpPr>
            <a:spLocks noGrp="1" noChangeArrowheads="1"/>
          </p:cNvSpPr>
          <p:nvPr>
            <p:ph type="dt" sz="half" idx="10"/>
          </p:nvPr>
        </p:nvSpPr>
        <p:spPr>
          <a:ln/>
        </p:spPr>
        <p:txBody>
          <a:bodyPr/>
          <a:lstStyle>
            <a:lvl1pPr>
              <a:defRPr/>
            </a:lvl1pPr>
          </a:lstStyle>
          <a:p>
            <a:pPr>
              <a:defRPr/>
            </a:pPr>
            <a:endParaRPr lang="cs-CZ"/>
          </a:p>
        </p:txBody>
      </p:sp>
      <p:sp>
        <p:nvSpPr>
          <p:cNvPr id="6" name="Rectangle 45"/>
          <p:cNvSpPr>
            <a:spLocks noGrp="1" noChangeArrowheads="1"/>
          </p:cNvSpPr>
          <p:nvPr>
            <p:ph type="ftr" sz="quarter" idx="11"/>
          </p:nvPr>
        </p:nvSpPr>
        <p:spPr>
          <a:ln/>
        </p:spPr>
        <p:txBody>
          <a:bodyPr/>
          <a:lstStyle>
            <a:lvl1pPr>
              <a:defRPr/>
            </a:lvl1pPr>
          </a:lstStyle>
          <a:p>
            <a:pPr>
              <a:defRPr/>
            </a:pPr>
            <a:endParaRPr lang="cs-CZ"/>
          </a:p>
        </p:txBody>
      </p:sp>
      <p:sp>
        <p:nvSpPr>
          <p:cNvPr id="7" name="Rectangle 46"/>
          <p:cNvSpPr>
            <a:spLocks noGrp="1" noChangeArrowheads="1"/>
          </p:cNvSpPr>
          <p:nvPr>
            <p:ph type="sldNum" sz="quarter" idx="12"/>
          </p:nvPr>
        </p:nvSpPr>
        <p:spPr>
          <a:ln/>
        </p:spPr>
        <p:txBody>
          <a:bodyPr/>
          <a:lstStyle>
            <a:lvl1pPr>
              <a:defRPr/>
            </a:lvl1pPr>
          </a:lstStyle>
          <a:p>
            <a:pPr>
              <a:defRPr/>
            </a:pPr>
            <a:fld id="{A2A47B7D-C41C-4CC5-8890-CA7C7BA9E14E}"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4"/>
          <p:cNvSpPr>
            <a:spLocks noGrp="1" noChangeArrowheads="1"/>
          </p:cNvSpPr>
          <p:nvPr>
            <p:ph type="dt" sz="half" idx="10"/>
          </p:nvPr>
        </p:nvSpPr>
        <p:spPr>
          <a:ln/>
        </p:spPr>
        <p:txBody>
          <a:bodyPr/>
          <a:lstStyle>
            <a:lvl1pPr>
              <a:defRPr/>
            </a:lvl1pPr>
          </a:lstStyle>
          <a:p>
            <a:pPr>
              <a:defRPr/>
            </a:pPr>
            <a:endParaRPr lang="cs-CZ"/>
          </a:p>
        </p:txBody>
      </p:sp>
      <p:sp>
        <p:nvSpPr>
          <p:cNvPr id="8" name="Rectangle 45"/>
          <p:cNvSpPr>
            <a:spLocks noGrp="1" noChangeArrowheads="1"/>
          </p:cNvSpPr>
          <p:nvPr>
            <p:ph type="ftr" sz="quarter" idx="11"/>
          </p:nvPr>
        </p:nvSpPr>
        <p:spPr>
          <a:ln/>
        </p:spPr>
        <p:txBody>
          <a:bodyPr/>
          <a:lstStyle>
            <a:lvl1pPr>
              <a:defRPr/>
            </a:lvl1pPr>
          </a:lstStyle>
          <a:p>
            <a:pPr>
              <a:defRPr/>
            </a:pPr>
            <a:endParaRPr lang="cs-CZ"/>
          </a:p>
        </p:txBody>
      </p:sp>
      <p:sp>
        <p:nvSpPr>
          <p:cNvPr id="9" name="Rectangle 46"/>
          <p:cNvSpPr>
            <a:spLocks noGrp="1" noChangeArrowheads="1"/>
          </p:cNvSpPr>
          <p:nvPr>
            <p:ph type="sldNum" sz="quarter" idx="12"/>
          </p:nvPr>
        </p:nvSpPr>
        <p:spPr>
          <a:ln/>
        </p:spPr>
        <p:txBody>
          <a:bodyPr/>
          <a:lstStyle>
            <a:lvl1pPr>
              <a:defRPr/>
            </a:lvl1pPr>
          </a:lstStyle>
          <a:p>
            <a:pPr>
              <a:defRPr/>
            </a:pPr>
            <a:fld id="{FDBD0C9D-8CFF-44B8-B981-7C959713E5D4}"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4"/>
          <p:cNvSpPr>
            <a:spLocks noGrp="1" noChangeArrowheads="1"/>
          </p:cNvSpPr>
          <p:nvPr>
            <p:ph type="dt" sz="half" idx="10"/>
          </p:nvPr>
        </p:nvSpPr>
        <p:spPr>
          <a:ln/>
        </p:spPr>
        <p:txBody>
          <a:bodyPr/>
          <a:lstStyle>
            <a:lvl1pPr>
              <a:defRPr/>
            </a:lvl1pPr>
          </a:lstStyle>
          <a:p>
            <a:pPr>
              <a:defRPr/>
            </a:pPr>
            <a:endParaRPr lang="cs-CZ"/>
          </a:p>
        </p:txBody>
      </p:sp>
      <p:sp>
        <p:nvSpPr>
          <p:cNvPr id="4" name="Rectangle 45"/>
          <p:cNvSpPr>
            <a:spLocks noGrp="1" noChangeArrowheads="1"/>
          </p:cNvSpPr>
          <p:nvPr>
            <p:ph type="ftr" sz="quarter" idx="11"/>
          </p:nvPr>
        </p:nvSpPr>
        <p:spPr>
          <a:ln/>
        </p:spPr>
        <p:txBody>
          <a:bodyPr/>
          <a:lstStyle>
            <a:lvl1pPr>
              <a:defRPr/>
            </a:lvl1pPr>
          </a:lstStyle>
          <a:p>
            <a:pPr>
              <a:defRPr/>
            </a:pPr>
            <a:endParaRPr lang="cs-CZ"/>
          </a:p>
        </p:txBody>
      </p:sp>
      <p:sp>
        <p:nvSpPr>
          <p:cNvPr id="5" name="Rectangle 46"/>
          <p:cNvSpPr>
            <a:spLocks noGrp="1" noChangeArrowheads="1"/>
          </p:cNvSpPr>
          <p:nvPr>
            <p:ph type="sldNum" sz="quarter" idx="12"/>
          </p:nvPr>
        </p:nvSpPr>
        <p:spPr>
          <a:ln/>
        </p:spPr>
        <p:txBody>
          <a:bodyPr/>
          <a:lstStyle>
            <a:lvl1pPr>
              <a:defRPr/>
            </a:lvl1pPr>
          </a:lstStyle>
          <a:p>
            <a:pPr>
              <a:defRPr/>
            </a:pPr>
            <a:fld id="{4F6C6FE0-4FCA-4441-817C-25A063F568EC}"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cs-CZ"/>
          </a:p>
        </p:txBody>
      </p:sp>
      <p:sp>
        <p:nvSpPr>
          <p:cNvPr id="3" name="Rectangle 45"/>
          <p:cNvSpPr>
            <a:spLocks noGrp="1" noChangeArrowheads="1"/>
          </p:cNvSpPr>
          <p:nvPr>
            <p:ph type="ftr" sz="quarter" idx="11"/>
          </p:nvPr>
        </p:nvSpPr>
        <p:spPr>
          <a:ln/>
        </p:spPr>
        <p:txBody>
          <a:bodyPr/>
          <a:lstStyle>
            <a:lvl1pPr>
              <a:defRPr/>
            </a:lvl1pPr>
          </a:lstStyle>
          <a:p>
            <a:pPr>
              <a:defRPr/>
            </a:pPr>
            <a:endParaRPr lang="cs-CZ"/>
          </a:p>
        </p:txBody>
      </p:sp>
      <p:sp>
        <p:nvSpPr>
          <p:cNvPr id="4" name="Rectangle 46"/>
          <p:cNvSpPr>
            <a:spLocks noGrp="1" noChangeArrowheads="1"/>
          </p:cNvSpPr>
          <p:nvPr>
            <p:ph type="sldNum" sz="quarter" idx="12"/>
          </p:nvPr>
        </p:nvSpPr>
        <p:spPr>
          <a:ln/>
        </p:spPr>
        <p:txBody>
          <a:bodyPr/>
          <a:lstStyle>
            <a:lvl1pPr>
              <a:defRPr/>
            </a:lvl1pPr>
          </a:lstStyle>
          <a:p>
            <a:pPr>
              <a:defRPr/>
            </a:pPr>
            <a:fld id="{39D80C79-3CDF-44F7-A9A3-8C19179E9794}"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4"/>
          <p:cNvSpPr>
            <a:spLocks noGrp="1" noChangeArrowheads="1"/>
          </p:cNvSpPr>
          <p:nvPr>
            <p:ph type="dt" sz="half" idx="10"/>
          </p:nvPr>
        </p:nvSpPr>
        <p:spPr>
          <a:ln/>
        </p:spPr>
        <p:txBody>
          <a:bodyPr/>
          <a:lstStyle>
            <a:lvl1pPr>
              <a:defRPr/>
            </a:lvl1pPr>
          </a:lstStyle>
          <a:p>
            <a:pPr>
              <a:defRPr/>
            </a:pPr>
            <a:endParaRPr lang="cs-CZ"/>
          </a:p>
        </p:txBody>
      </p:sp>
      <p:sp>
        <p:nvSpPr>
          <p:cNvPr id="6" name="Rectangle 45"/>
          <p:cNvSpPr>
            <a:spLocks noGrp="1" noChangeArrowheads="1"/>
          </p:cNvSpPr>
          <p:nvPr>
            <p:ph type="ftr" sz="quarter" idx="11"/>
          </p:nvPr>
        </p:nvSpPr>
        <p:spPr>
          <a:ln/>
        </p:spPr>
        <p:txBody>
          <a:bodyPr/>
          <a:lstStyle>
            <a:lvl1pPr>
              <a:defRPr/>
            </a:lvl1pPr>
          </a:lstStyle>
          <a:p>
            <a:pPr>
              <a:defRPr/>
            </a:pPr>
            <a:endParaRPr lang="cs-CZ"/>
          </a:p>
        </p:txBody>
      </p:sp>
      <p:sp>
        <p:nvSpPr>
          <p:cNvPr id="7" name="Rectangle 46"/>
          <p:cNvSpPr>
            <a:spLocks noGrp="1" noChangeArrowheads="1"/>
          </p:cNvSpPr>
          <p:nvPr>
            <p:ph type="sldNum" sz="quarter" idx="12"/>
          </p:nvPr>
        </p:nvSpPr>
        <p:spPr>
          <a:ln/>
        </p:spPr>
        <p:txBody>
          <a:bodyPr/>
          <a:lstStyle>
            <a:lvl1pPr>
              <a:defRPr/>
            </a:lvl1pPr>
          </a:lstStyle>
          <a:p>
            <a:pPr>
              <a:defRPr/>
            </a:pPr>
            <a:fld id="{D3D99A35-C081-4A8A-86D6-2D4E112704CC}"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4"/>
          <p:cNvSpPr>
            <a:spLocks noGrp="1" noChangeArrowheads="1"/>
          </p:cNvSpPr>
          <p:nvPr>
            <p:ph type="dt" sz="half" idx="10"/>
          </p:nvPr>
        </p:nvSpPr>
        <p:spPr>
          <a:ln/>
        </p:spPr>
        <p:txBody>
          <a:bodyPr/>
          <a:lstStyle>
            <a:lvl1pPr>
              <a:defRPr/>
            </a:lvl1pPr>
          </a:lstStyle>
          <a:p>
            <a:pPr>
              <a:defRPr/>
            </a:pPr>
            <a:endParaRPr lang="cs-CZ"/>
          </a:p>
        </p:txBody>
      </p:sp>
      <p:sp>
        <p:nvSpPr>
          <p:cNvPr id="6" name="Rectangle 45"/>
          <p:cNvSpPr>
            <a:spLocks noGrp="1" noChangeArrowheads="1"/>
          </p:cNvSpPr>
          <p:nvPr>
            <p:ph type="ftr" sz="quarter" idx="11"/>
          </p:nvPr>
        </p:nvSpPr>
        <p:spPr>
          <a:ln/>
        </p:spPr>
        <p:txBody>
          <a:bodyPr/>
          <a:lstStyle>
            <a:lvl1pPr>
              <a:defRPr/>
            </a:lvl1pPr>
          </a:lstStyle>
          <a:p>
            <a:pPr>
              <a:defRPr/>
            </a:pPr>
            <a:endParaRPr lang="cs-CZ"/>
          </a:p>
        </p:txBody>
      </p:sp>
      <p:sp>
        <p:nvSpPr>
          <p:cNvPr id="7" name="Rectangle 46"/>
          <p:cNvSpPr>
            <a:spLocks noGrp="1" noChangeArrowheads="1"/>
          </p:cNvSpPr>
          <p:nvPr>
            <p:ph type="sldNum" sz="quarter" idx="12"/>
          </p:nvPr>
        </p:nvSpPr>
        <p:spPr>
          <a:ln/>
        </p:spPr>
        <p:txBody>
          <a:bodyPr/>
          <a:lstStyle>
            <a:lvl1pPr>
              <a:defRPr/>
            </a:lvl1pPr>
          </a:lstStyle>
          <a:p>
            <a:pPr>
              <a:defRPr/>
            </a:pPr>
            <a:fld id="{A13EC64B-31D8-4DDE-B8F5-17241ED4815F}"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0"/>
            <a:ext cx="9144000" cy="6856413"/>
            <a:chOff x="0" y="0"/>
            <a:chExt cx="5760" cy="4319"/>
          </a:xfrm>
        </p:grpSpPr>
        <p:sp>
          <p:nvSpPr>
            <p:cNvPr id="2662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cs-CZ"/>
            </a:p>
          </p:txBody>
        </p:sp>
        <p:sp>
          <p:nvSpPr>
            <p:cNvPr id="2662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cs-CZ"/>
            </a:p>
          </p:txBody>
        </p:sp>
        <p:sp>
          <p:nvSpPr>
            <p:cNvPr id="2662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cs-CZ"/>
            </a:p>
          </p:txBody>
        </p:sp>
        <p:sp>
          <p:nvSpPr>
            <p:cNvPr id="2663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cs-CZ"/>
            </a:p>
          </p:txBody>
        </p:sp>
        <p:sp>
          <p:nvSpPr>
            <p:cNvPr id="2663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cs-CZ"/>
            </a:p>
          </p:txBody>
        </p:sp>
        <p:sp>
          <p:nvSpPr>
            <p:cNvPr id="2663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cs-CZ"/>
            </a:p>
          </p:txBody>
        </p:sp>
        <p:sp>
          <p:nvSpPr>
            <p:cNvPr id="2663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cs-CZ"/>
            </a:p>
          </p:txBody>
        </p:sp>
        <p:sp>
          <p:nvSpPr>
            <p:cNvPr id="2663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cs-CZ"/>
            </a:p>
          </p:txBody>
        </p:sp>
        <p:sp>
          <p:nvSpPr>
            <p:cNvPr id="2663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cs-CZ"/>
            </a:p>
          </p:txBody>
        </p:sp>
        <p:sp>
          <p:nvSpPr>
            <p:cNvPr id="2663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cs-CZ"/>
            </a:p>
          </p:txBody>
        </p:sp>
        <p:sp>
          <p:nvSpPr>
            <p:cNvPr id="2663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cs-CZ"/>
            </a:p>
          </p:txBody>
        </p:sp>
        <p:sp>
          <p:nvSpPr>
            <p:cNvPr id="2663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cs-CZ"/>
            </a:p>
          </p:txBody>
        </p:sp>
        <p:sp>
          <p:nvSpPr>
            <p:cNvPr id="2663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cs-CZ"/>
            </a:p>
          </p:txBody>
        </p:sp>
        <p:sp>
          <p:nvSpPr>
            <p:cNvPr id="2664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cs-CZ"/>
            </a:p>
          </p:txBody>
        </p:sp>
        <p:sp>
          <p:nvSpPr>
            <p:cNvPr id="2664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cs-CZ"/>
            </a:p>
          </p:txBody>
        </p:sp>
        <p:sp>
          <p:nvSpPr>
            <p:cNvPr id="2664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cs-CZ"/>
            </a:p>
          </p:txBody>
        </p:sp>
        <p:sp>
          <p:nvSpPr>
            <p:cNvPr id="26643"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cs-CZ"/>
            </a:p>
          </p:txBody>
        </p:sp>
        <p:sp>
          <p:nvSpPr>
            <p:cNvPr id="2664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cs-CZ"/>
            </a:p>
          </p:txBody>
        </p:sp>
        <p:sp>
          <p:nvSpPr>
            <p:cNvPr id="2664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cs-CZ"/>
            </a:p>
          </p:txBody>
        </p:sp>
        <p:sp>
          <p:nvSpPr>
            <p:cNvPr id="2664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cs-CZ"/>
            </a:p>
          </p:txBody>
        </p:sp>
        <p:sp>
          <p:nvSpPr>
            <p:cNvPr id="2664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cs-CZ"/>
            </a:p>
          </p:txBody>
        </p:sp>
        <p:sp>
          <p:nvSpPr>
            <p:cNvPr id="2664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cs-CZ"/>
            </a:p>
          </p:txBody>
        </p:sp>
        <p:sp>
          <p:nvSpPr>
            <p:cNvPr id="2664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cs-CZ"/>
            </a:p>
          </p:txBody>
        </p:sp>
        <p:sp>
          <p:nvSpPr>
            <p:cNvPr id="2665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cs-CZ"/>
            </a:p>
          </p:txBody>
        </p:sp>
        <p:sp>
          <p:nvSpPr>
            <p:cNvPr id="2665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cs-CZ"/>
            </a:p>
          </p:txBody>
        </p:sp>
        <p:sp>
          <p:nvSpPr>
            <p:cNvPr id="2665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cs-CZ"/>
            </a:p>
          </p:txBody>
        </p:sp>
        <p:sp>
          <p:nvSpPr>
            <p:cNvPr id="2665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cs-CZ"/>
            </a:p>
          </p:txBody>
        </p:sp>
        <p:sp>
          <p:nvSpPr>
            <p:cNvPr id="2665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cs-CZ"/>
            </a:p>
          </p:txBody>
        </p:sp>
        <p:sp>
          <p:nvSpPr>
            <p:cNvPr id="2665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cs-CZ"/>
            </a:p>
          </p:txBody>
        </p:sp>
        <p:sp>
          <p:nvSpPr>
            <p:cNvPr id="2665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cs-CZ"/>
            </a:p>
          </p:txBody>
        </p:sp>
        <p:sp>
          <p:nvSpPr>
            <p:cNvPr id="2665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cs-CZ"/>
            </a:p>
          </p:txBody>
        </p:sp>
        <p:sp>
          <p:nvSpPr>
            <p:cNvPr id="2665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cs-CZ"/>
            </a:p>
          </p:txBody>
        </p:sp>
        <p:sp>
          <p:nvSpPr>
            <p:cNvPr id="2665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cs-CZ"/>
            </a:p>
          </p:txBody>
        </p:sp>
        <p:sp>
          <p:nvSpPr>
            <p:cNvPr id="2666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cs-CZ"/>
            </a:p>
          </p:txBody>
        </p:sp>
        <p:sp>
          <p:nvSpPr>
            <p:cNvPr id="2666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cs-CZ"/>
            </a:p>
          </p:txBody>
        </p:sp>
        <p:sp>
          <p:nvSpPr>
            <p:cNvPr id="2666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cs-CZ"/>
            </a:p>
          </p:txBody>
        </p:sp>
        <p:grpSp>
          <p:nvGrpSpPr>
            <p:cNvPr id="56364" name="Group 39"/>
            <p:cNvGrpSpPr>
              <a:grpSpLocks/>
            </p:cNvGrpSpPr>
            <p:nvPr userDrawn="1"/>
          </p:nvGrpSpPr>
          <p:grpSpPr bwMode="auto">
            <a:xfrm>
              <a:off x="0" y="1632"/>
              <a:ext cx="5758" cy="1858"/>
              <a:chOff x="0" y="1632"/>
              <a:chExt cx="5758" cy="1858"/>
            </a:xfrm>
          </p:grpSpPr>
          <p:sp>
            <p:nvSpPr>
              <p:cNvPr id="2666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cs-CZ"/>
              </a:p>
            </p:txBody>
          </p:sp>
          <p:sp>
            <p:nvSpPr>
              <p:cNvPr id="2666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cs-CZ"/>
              </a:p>
            </p:txBody>
          </p:sp>
        </p:grpSp>
      </p:grpSp>
      <p:sp>
        <p:nvSpPr>
          <p:cNvPr id="2666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2666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2666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ffectLst>
                  <a:outerShdw blurRad="38100" dist="38100" dir="2700000" algn="tl">
                    <a:srgbClr val="000000"/>
                  </a:outerShdw>
                </a:effectLst>
              </a:defRPr>
            </a:lvl1pPr>
          </a:lstStyle>
          <a:p>
            <a:pPr>
              <a:defRPr/>
            </a:pPr>
            <a:endParaRPr lang="cs-CZ"/>
          </a:p>
        </p:txBody>
      </p:sp>
      <p:sp>
        <p:nvSpPr>
          <p:cNvPr id="2666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pPr>
              <a:defRPr/>
            </a:pPr>
            <a:endParaRPr lang="cs-CZ"/>
          </a:p>
        </p:txBody>
      </p:sp>
      <p:sp>
        <p:nvSpPr>
          <p:cNvPr id="2667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a:defRPr/>
            </a:pPr>
            <a:fld id="{1669AEB5-536B-4F53-A6A0-4A38C517944B}" type="slidenum">
              <a:rPr lang="cs-CZ"/>
              <a:pPr>
                <a:defRPr/>
              </a:pPr>
              <a:t>‹#›</a:t>
            </a:fld>
            <a:endParaRPr lang="cs-CZ"/>
          </a:p>
        </p:txBody>
      </p:sp>
    </p:spTree>
  </p:cSld>
  <p:clrMap bg1="dk2" tx1="lt1" bg2="dk1" tx2="lt2" accent1="accent1" accent2="accent2" accent3="accent3" accent4="accent4" accent5="accent5" accent6="accent6" hlink="hlink" folHlink="folHlink"/>
  <p:sldLayoutIdLst>
    <p:sldLayoutId id="2147483724"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6"/>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7"/>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hyperlink" Target="//upload.wikimedia.org/wikipedia/commons/5/52/Intel_4004.jp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gif"/><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upload.wikimedia.org/wikipedia/commons/4/47/DC_SQUID.svg" TargetMode="External"/><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www.national-geographic.cz/wp-content/uploads/2013/05/d_wave_one_system-a0460612da7b40628d53470cef3cf593.jpg" TargetMode="Externa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8" Type="http://schemas.openxmlformats.org/officeDocument/2006/relationships/hyperlink" Target="http://zpravy.idnes.cz/foto.aspx?foto1=CHU3a6abc_pr_fig.jpg" TargetMode="External"/><Relationship Id="rId3" Type="http://schemas.openxmlformats.org/officeDocument/2006/relationships/image" Target="../media/image83.png"/><Relationship Id="rId7" Type="http://schemas.openxmlformats.org/officeDocument/2006/relationships/image" Target="../media/image86.jpe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hyperlink" Target="http://zpravy.idnes.cz/cely-svet-hleda-zazracnou-soucastku-ktera-zmeni-pocitace-pmd-/foto.asp?foto1=CHU3a6abf_Jungwirth_A.jpg" TargetMode="External"/><Relationship Id="rId5" Type="http://schemas.openxmlformats.org/officeDocument/2006/relationships/image" Target="../media/image85.jpeg"/><Relationship Id="rId4" Type="http://schemas.openxmlformats.org/officeDocument/2006/relationships/image" Target="../media/image84.jpeg"/><Relationship Id="rId9" Type="http://schemas.openxmlformats.org/officeDocument/2006/relationships/image" Target="../media/image8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3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www.google.cz/url?sa=i&amp;rct=j&amp;q=cyborg&amp;source=images&amp;cd=&amp;cad=rja&amp;docid=SopWeuJSS8i0aM&amp;tbnid=5S6wegPAoFv3zM:&amp;ved=0CAUQjRw&amp;url=http://nevseoboi.com.ua/oboi-wallpapers/kompyutery/9287-hi-tech-wallpapers-69-oboev.html&amp;ei=YUZVUevfAc3FswaLqYGADQ&amp;psig=AFQjCNF2AKO-vUVrh_OO51F2o0N1taviQQ&amp;ust=1364628982459622"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4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4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8.jpeg"/><Relationship Id="rId4" Type="http://schemas.openxmlformats.org/officeDocument/2006/relationships/image" Target="../media/image113.png"/><Relationship Id="rId9" Type="http://schemas.openxmlformats.org/officeDocument/2006/relationships/hyperlink" Target="http://www.google.cz/url?sa=i&amp;rct=j&amp;q=max+tegmark&amp;source=images&amp;cd=&amp;cad=rja&amp;docid=9jNZh8H4siDdbM&amp;tbnid=GccJXzyjUL19hM:&amp;ved=0CAUQjRw&amp;url=http://sharetv.org/person/max_tegmark&amp;ei=la03UcbiAoSEtQbh4ID4Ag&amp;bvm=bv.43287494,d.bGE&amp;psig=AFQjCNFeLgtoEdKEyz1oviXqTmhisACDvw&amp;ust=1362689779165036"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image" Target="../media/image120.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5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5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hyperlink" Target="http://www.google.cz/url?sa=i&amp;rct=j&amp;q=david+chalmers&amp;source=images&amp;cd=&amp;cad=rja&amp;docid=FWdt_4QgRf24RM&amp;tbnid=R9ZDbtyqKgrzGM:&amp;ved=0CAUQjRw&amp;url=http://www.nndb.com/people/028/000043896/&amp;ei=T2JhUbfPKoiutAboioCoDg&amp;psig=AFQjCNEplPzw2tZQ2_nIL0nZ2s7jCWcXTA&amp;ust=1365423019544579" TargetMode="External"/><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6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hyperlink" Target="http://www.google.cz/url?sa=i&amp;rct=j&amp;q=um%C4%9Bl%C3%A1+inteligence&amp;source=images&amp;cd=&amp;cad=rja&amp;docid=cGIM6XiZctB3wM&amp;tbnid=V29aMjNnaCVXHM:&amp;ved=0CAUQjRw&amp;url=http://vtm.e15.cz/clanek/budoucnost-kancelarskych-krys&amp;ei=sH4uUY7YOsbusga9_YDQCA&amp;bvm=bv.42965579,d.ZG4&amp;psig=AFQjCNFRNmGAhOINQlPPPtJ5R7wbYzHBsA&amp;ust=1362087612989515"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http://faculty.washington.edu/jcramer/JGC_pics_files/John_1.gif" TargetMode="External"/><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6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14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hyperlink" Target="http://www.dvdbeaver.com/film3/blu-ray_reviews53/a.i._artificial_intelligence_blu-ray/large/large_artificial_intelligence_blu-ray_10.jpg"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hyperlink" Target="http://www.google.cz/url?sa=i&amp;rct=j&amp;q=lovelock+gaia&amp;source=images&amp;cd=&amp;cad=rja&amp;docid=uYKJkcMq7wgdMM&amp;tbnid=bSuGcrF9L2N0RM:&amp;ved=0CAUQjRw&amp;url=http://merryenvironmentalist.wordpress.com/2010/09/28/dear-mr-lovelock-and-mr-monbiot-%E2%80%93-it%E2%80%99s-not-over-yet/&amp;ei=0KBNUbijFcbbsgaa34DoCA&amp;bvm=bv.44158598,d.Yms&amp;psig=AFQjCNG6xz8ujt54sX_pL0UcpgsniDkflQ&amp;ust=1364128176531469" TargetMode="External"/><Relationship Id="rId1" Type="http://schemas.openxmlformats.org/officeDocument/2006/relationships/slideLayout" Target="../slideLayouts/slideLayout2.xml"/><Relationship Id="rId5" Type="http://schemas.openxmlformats.org/officeDocument/2006/relationships/image" Target="../media/image151.jpeg"/><Relationship Id="rId4" Type="http://schemas.openxmlformats.org/officeDocument/2006/relationships/hyperlink" Target="http://www.google.cz/url?sa=i&amp;rct=j&amp;q=gaia&amp;source=images&amp;cd=&amp;cad=rja&amp;docid=-9BxNLY7UEBtnM&amp;tbnid=zO2Dx-FNa2vEDM:&amp;ved=0CAUQjRw&amp;url=http://www.lastura.cz/duchovno/esotericky_slovnicek/magie/gaia/gaia_-_zeme_jako_ziva_bytost.html&amp;ei=wqVNUdaZAcaqtAbY44GgDA&amp;bvm=bv.44158598,d.Yms&amp;psig=AFQjCNFwZuA3abmCrMdqtYwXeksZ1NgfmA&amp;ust=1364129068097200"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hyperlink" Target="http://www.google.cz/url?sa=i&amp;rct=j&amp;q=entelechie&amp;source=images&amp;cd=&amp;cad=rja&amp;docid=hsr06OUMafL_3M&amp;tbnid=6uAJ_XtC8uFrvM:&amp;ved=0CAUQjRw&amp;url=http://doplnek.com/content/%E2%80%9Epredatori%E2%80%9C-regulujici-pocetni-stavy-cloveka&amp;ei=yDsyUay_E8_Rsgay4oCYDA&amp;bvm=bv.43148975,d.Yms&amp;psig=AFQjCNFcXYOS7Eb0eKzmQMOuL60tNLw5iQ&amp;ust=1362332945253131"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 Id="rId5" Type="http://schemas.openxmlformats.org/officeDocument/2006/relationships/image" Target="../media/image158.jpeg"/><Relationship Id="rId4" Type="http://schemas.openxmlformats.org/officeDocument/2006/relationships/image" Target="../media/image15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4.bin"/></Relationships>
</file>

<file path=ppt/slides/_rels/slide87.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457200" y="1052513"/>
            <a:ext cx="8229600" cy="1828800"/>
          </a:xfrm>
        </p:spPr>
        <p:txBody>
          <a:bodyPr/>
          <a:lstStyle/>
          <a:p>
            <a:pPr eaLnBrk="1" hangingPunct="1">
              <a:defRPr/>
            </a:pPr>
            <a:r>
              <a:rPr lang="cs-CZ" sz="3600" dirty="0" smtClean="0">
                <a:solidFill>
                  <a:srgbClr val="FFFF00"/>
                </a:solidFill>
              </a:rPr>
              <a:t>Historický vývoj počítačů</a:t>
            </a:r>
          </a:p>
        </p:txBody>
      </p:sp>
      <p:sp>
        <p:nvSpPr>
          <p:cNvPr id="6147" name="Rectangle 3"/>
          <p:cNvSpPr>
            <a:spLocks noGrp="1" noChangeArrowheads="1"/>
          </p:cNvSpPr>
          <p:nvPr>
            <p:ph type="subTitle" idx="1"/>
          </p:nvPr>
        </p:nvSpPr>
        <p:spPr>
          <a:xfrm>
            <a:off x="1403648" y="3861048"/>
            <a:ext cx="6400800" cy="1752600"/>
          </a:xfrm>
        </p:spPr>
        <p:txBody>
          <a:bodyPr/>
          <a:lstStyle/>
          <a:p>
            <a:pPr eaLnBrk="1" hangingPunct="1">
              <a:defRPr/>
            </a:pPr>
            <a:r>
              <a:rPr lang="cs-CZ" sz="2800" dirty="0" smtClean="0"/>
              <a:t>Mgr. David J. </a:t>
            </a:r>
            <a:r>
              <a:rPr lang="cs-CZ" sz="2800" dirty="0" err="1" smtClean="0"/>
              <a:t>Zoevistian</a:t>
            </a:r>
            <a:endParaRPr lang="cs-CZ" sz="2800" dirty="0" smtClean="0"/>
          </a:p>
          <a:p>
            <a:pPr eaLnBrk="1" hangingPunct="1">
              <a:defRPr/>
            </a:pPr>
            <a:r>
              <a:rPr lang="cs-CZ" sz="2800" dirty="0" smtClean="0"/>
              <a:t>2012</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sz="4000" dirty="0" smtClean="0">
                <a:solidFill>
                  <a:srgbClr val="FFFF00"/>
                </a:solidFill>
              </a:rPr>
              <a:t>Objev mikroprocesoru 1969 – 1971 </a:t>
            </a:r>
            <a:endParaRPr lang="cs-CZ" sz="4000" dirty="0">
              <a:solidFill>
                <a:srgbClr val="FFFF00"/>
              </a:solidFill>
            </a:endParaRPr>
          </a:p>
        </p:txBody>
      </p:sp>
      <p:pic>
        <p:nvPicPr>
          <p:cNvPr id="39938" name="Picture 2" descr="C:\Users\Mgr. Zoevistian\Desktop\Historie počítačů\500004686-03-01.jpg"/>
          <p:cNvPicPr>
            <a:picLocks noChangeAspect="1" noChangeArrowheads="1"/>
          </p:cNvPicPr>
          <p:nvPr/>
        </p:nvPicPr>
        <p:blipFill>
          <a:blip r:embed="rId2" cstate="print"/>
          <a:srcRect/>
          <a:stretch>
            <a:fillRect/>
          </a:stretch>
        </p:blipFill>
        <p:spPr bwMode="auto">
          <a:xfrm>
            <a:off x="467545" y="1885794"/>
            <a:ext cx="1728192" cy="2219833"/>
          </a:xfrm>
          <a:prstGeom prst="rect">
            <a:avLst/>
          </a:prstGeom>
          <a:noFill/>
        </p:spPr>
      </p:pic>
      <p:pic>
        <p:nvPicPr>
          <p:cNvPr id="39939" name="Picture 3" descr="C:\Users\Mgr. Zoevistian\Desktop\Historie počítačů\1971_2_2.jpg"/>
          <p:cNvPicPr>
            <a:picLocks noChangeAspect="1" noChangeArrowheads="1"/>
          </p:cNvPicPr>
          <p:nvPr/>
        </p:nvPicPr>
        <p:blipFill>
          <a:blip r:embed="rId3" cstate="print"/>
          <a:srcRect/>
          <a:stretch>
            <a:fillRect/>
          </a:stretch>
        </p:blipFill>
        <p:spPr bwMode="auto">
          <a:xfrm>
            <a:off x="3995936" y="1916832"/>
            <a:ext cx="4746104" cy="3588005"/>
          </a:xfrm>
          <a:prstGeom prst="rect">
            <a:avLst/>
          </a:prstGeom>
          <a:noFill/>
        </p:spPr>
      </p:pic>
      <p:pic>
        <p:nvPicPr>
          <p:cNvPr id="39941" name="Picture 5" descr="C:\Users\Mgr. Zoevistian\Desktop\Historie počítačů\pagelemonde-11.jpg"/>
          <p:cNvPicPr>
            <a:picLocks noChangeAspect="1" noChangeArrowheads="1"/>
          </p:cNvPicPr>
          <p:nvPr/>
        </p:nvPicPr>
        <p:blipFill>
          <a:blip r:embed="rId4" cstate="print"/>
          <a:srcRect b="4434"/>
          <a:stretch>
            <a:fillRect/>
          </a:stretch>
        </p:blipFill>
        <p:spPr bwMode="auto">
          <a:xfrm>
            <a:off x="467544" y="4221088"/>
            <a:ext cx="3312368" cy="2463566"/>
          </a:xfrm>
          <a:prstGeom prst="rect">
            <a:avLst/>
          </a:prstGeom>
          <a:noFill/>
        </p:spPr>
      </p:pic>
      <p:sp>
        <p:nvSpPr>
          <p:cNvPr id="8" name="TextovéPole 7"/>
          <p:cNvSpPr txBox="1"/>
          <p:nvPr/>
        </p:nvSpPr>
        <p:spPr>
          <a:xfrm>
            <a:off x="3923928" y="5517232"/>
            <a:ext cx="4752528" cy="1200329"/>
          </a:xfrm>
          <a:prstGeom prst="rect">
            <a:avLst/>
          </a:prstGeom>
          <a:noFill/>
        </p:spPr>
        <p:txBody>
          <a:bodyPr wrap="square" rtlCol="0">
            <a:spAutoFit/>
          </a:bodyPr>
          <a:lstStyle/>
          <a:p>
            <a:pPr algn="l"/>
            <a:r>
              <a:rPr lang="cs-CZ" dirty="0" smtClean="0"/>
              <a:t>První mikroprocesory byly 4-bitové</a:t>
            </a:r>
          </a:p>
          <a:p>
            <a:pPr algn="l"/>
            <a:r>
              <a:rPr lang="cs-CZ" dirty="0" smtClean="0"/>
              <a:t>Postupně následovaly 8-bitové procesory (1974), 16-bitové (1978), 32-bitové (80. léta) a 64-bitové (90. léta)</a:t>
            </a:r>
            <a:endParaRPr lang="cs-CZ" dirty="0"/>
          </a:p>
        </p:txBody>
      </p:sp>
      <p:sp>
        <p:nvSpPr>
          <p:cNvPr id="10" name="TextovéPole 9"/>
          <p:cNvSpPr txBox="1"/>
          <p:nvPr/>
        </p:nvSpPr>
        <p:spPr>
          <a:xfrm>
            <a:off x="2339752" y="3501008"/>
            <a:ext cx="1728192" cy="646331"/>
          </a:xfrm>
          <a:prstGeom prst="rect">
            <a:avLst/>
          </a:prstGeom>
          <a:noFill/>
        </p:spPr>
        <p:txBody>
          <a:bodyPr wrap="square" rtlCol="0">
            <a:spAutoFit/>
          </a:bodyPr>
          <a:lstStyle/>
          <a:p>
            <a:pPr algn="l"/>
            <a:r>
              <a:rPr lang="cs-CZ" dirty="0" err="1" smtClean="0"/>
              <a:t>Marcian</a:t>
            </a:r>
            <a:r>
              <a:rPr lang="cs-CZ" dirty="0" smtClean="0"/>
              <a:t> </a:t>
            </a:r>
            <a:r>
              <a:rPr lang="cs-CZ" dirty="0" err="1" smtClean="0"/>
              <a:t>E.Hoff</a:t>
            </a:r>
            <a:r>
              <a:rPr lang="cs-CZ" dirty="0" smtClean="0"/>
              <a:t> </a:t>
            </a:r>
          </a:p>
          <a:p>
            <a:pPr algn="l"/>
            <a:r>
              <a:rPr lang="cs-CZ" dirty="0" smtClean="0"/>
              <a:t>(1937) - INTEL</a:t>
            </a:r>
            <a:endParaRPr lang="cs-CZ" dirty="0"/>
          </a:p>
        </p:txBody>
      </p:sp>
      <p:sp>
        <p:nvSpPr>
          <p:cNvPr id="9" name="TextovéPole 8"/>
          <p:cNvSpPr txBox="1"/>
          <p:nvPr/>
        </p:nvSpPr>
        <p:spPr>
          <a:xfrm>
            <a:off x="467544" y="908720"/>
            <a:ext cx="8208912" cy="923330"/>
          </a:xfrm>
          <a:prstGeom prst="rect">
            <a:avLst/>
          </a:prstGeom>
          <a:noFill/>
        </p:spPr>
        <p:txBody>
          <a:bodyPr wrap="square" rtlCol="0">
            <a:spAutoFit/>
          </a:bodyPr>
          <a:lstStyle/>
          <a:p>
            <a:pPr algn="l"/>
            <a:r>
              <a:rPr lang="cs-CZ" dirty="0" smtClean="0"/>
              <a:t>Myšlenka integrace logické jednotky, řadiče a paměti (cash) na jediném čipu, umožnila dramatický vzrůst výkonnosti a všestrannosti počítačů a stala se zásadním krokem k nové generaci počítačů</a:t>
            </a:r>
            <a:endParaRPr lang="cs-CZ"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smtClean="0">
                <a:solidFill>
                  <a:srgbClr val="FFFF00"/>
                </a:solidFill>
              </a:rPr>
              <a:t>Počítače čtvrté generace</a:t>
            </a:r>
            <a:endParaRPr lang="cs-CZ" dirty="0">
              <a:solidFill>
                <a:srgbClr val="FFFF00"/>
              </a:solidFill>
            </a:endParaRPr>
          </a:p>
        </p:txBody>
      </p:sp>
      <p:pic>
        <p:nvPicPr>
          <p:cNvPr id="10244" name="Picture 4" descr="http://i.lidovky.cz/11/083/lngal/NEV3d627d_jobs4.jpg"/>
          <p:cNvPicPr>
            <a:picLocks noChangeAspect="1" noChangeArrowheads="1"/>
          </p:cNvPicPr>
          <p:nvPr/>
        </p:nvPicPr>
        <p:blipFill>
          <a:blip r:embed="rId2" cstate="print"/>
          <a:srcRect/>
          <a:stretch>
            <a:fillRect/>
          </a:stretch>
        </p:blipFill>
        <p:spPr bwMode="auto">
          <a:xfrm>
            <a:off x="467544" y="4221088"/>
            <a:ext cx="1758570" cy="2457391"/>
          </a:xfrm>
          <a:prstGeom prst="rect">
            <a:avLst/>
          </a:prstGeom>
          <a:noFill/>
        </p:spPr>
      </p:pic>
      <p:pic>
        <p:nvPicPr>
          <p:cNvPr id="10248" name="Picture 8" descr="http://www.cnews.cz/sites/default/files/pictures/clanky/2011/08srpen/ibm-pc-5150/apple-ii.jpg"/>
          <p:cNvPicPr>
            <a:picLocks noChangeAspect="1" noChangeArrowheads="1"/>
          </p:cNvPicPr>
          <p:nvPr/>
        </p:nvPicPr>
        <p:blipFill>
          <a:blip r:embed="rId3" cstate="print"/>
          <a:srcRect/>
          <a:stretch>
            <a:fillRect/>
          </a:stretch>
        </p:blipFill>
        <p:spPr bwMode="auto">
          <a:xfrm>
            <a:off x="2195736" y="4221088"/>
            <a:ext cx="3456384" cy="2474168"/>
          </a:xfrm>
          <a:prstGeom prst="rect">
            <a:avLst/>
          </a:prstGeom>
          <a:noFill/>
        </p:spPr>
      </p:pic>
      <p:pic>
        <p:nvPicPr>
          <p:cNvPr id="10250" name="Picture 10" descr="http://upload.wikimedia.org/wikipedia/commons/thumb/5/5e/Xerox_Alto_mit_Rechner.JPG/220px-Xerox_Alto_mit_Rechner.JPG"/>
          <p:cNvPicPr>
            <a:picLocks noChangeAspect="1" noChangeArrowheads="1"/>
          </p:cNvPicPr>
          <p:nvPr/>
        </p:nvPicPr>
        <p:blipFill>
          <a:blip r:embed="rId4" cstate="print"/>
          <a:srcRect/>
          <a:stretch>
            <a:fillRect/>
          </a:stretch>
        </p:blipFill>
        <p:spPr bwMode="auto">
          <a:xfrm>
            <a:off x="467544" y="1340768"/>
            <a:ext cx="2095500" cy="2790825"/>
          </a:xfrm>
          <a:prstGeom prst="rect">
            <a:avLst/>
          </a:prstGeom>
          <a:noFill/>
        </p:spPr>
      </p:pic>
      <p:sp>
        <p:nvSpPr>
          <p:cNvPr id="9" name="TextovéPole 8"/>
          <p:cNvSpPr txBox="1"/>
          <p:nvPr/>
        </p:nvSpPr>
        <p:spPr>
          <a:xfrm>
            <a:off x="3491880" y="1484784"/>
            <a:ext cx="3096344" cy="2031325"/>
          </a:xfrm>
          <a:prstGeom prst="rect">
            <a:avLst/>
          </a:prstGeom>
          <a:noFill/>
        </p:spPr>
        <p:txBody>
          <a:bodyPr wrap="square" rtlCol="0">
            <a:spAutoFit/>
          </a:bodyPr>
          <a:lstStyle/>
          <a:p>
            <a:pPr algn="l"/>
            <a:r>
              <a:rPr lang="cs-CZ" dirty="0" smtClean="0"/>
              <a:t>Xerox </a:t>
            </a:r>
            <a:r>
              <a:rPr lang="cs-CZ" dirty="0" err="1" smtClean="0"/>
              <a:t>Alto</a:t>
            </a:r>
            <a:r>
              <a:rPr lang="cs-CZ" dirty="0" smtClean="0"/>
              <a:t> (1973)</a:t>
            </a:r>
          </a:p>
          <a:p>
            <a:pPr algn="l"/>
            <a:r>
              <a:rPr lang="cs-CZ" dirty="0" smtClean="0"/>
              <a:t>Apple II (1977)</a:t>
            </a:r>
          </a:p>
          <a:p>
            <a:pPr algn="l"/>
            <a:r>
              <a:rPr lang="cs-CZ" dirty="0" smtClean="0"/>
              <a:t>IBM 5150 (první PC) (1981)</a:t>
            </a:r>
          </a:p>
          <a:p>
            <a:r>
              <a:rPr lang="cs-CZ" dirty="0" smtClean="0"/>
              <a:t>.</a:t>
            </a:r>
          </a:p>
          <a:p>
            <a:r>
              <a:rPr lang="cs-CZ" dirty="0" smtClean="0"/>
              <a:t>.</a:t>
            </a:r>
          </a:p>
          <a:p>
            <a:r>
              <a:rPr lang="cs-CZ" dirty="0" smtClean="0"/>
              <a:t>.</a:t>
            </a:r>
          </a:p>
          <a:p>
            <a:r>
              <a:rPr lang="cs-CZ" dirty="0" smtClean="0"/>
              <a:t>.</a:t>
            </a:r>
            <a:endParaRPr lang="cs-CZ" dirty="0"/>
          </a:p>
        </p:txBody>
      </p:sp>
      <p:pic>
        <p:nvPicPr>
          <p:cNvPr id="10254" name="Picture 14" descr="http://api.ning.com/files/ZQziIf0jxof0Ilz7x3A9NTYKTABUCsF-IUrk0vWYz9VRapmIqGmMo4L6E5hsA-LFnBVxPqKb6lO8exYrUEdqk0ujwEB7vhgO/13624208_IBMPC.jpg"/>
          <p:cNvPicPr>
            <a:picLocks noChangeAspect="1" noChangeArrowheads="1"/>
          </p:cNvPicPr>
          <p:nvPr/>
        </p:nvPicPr>
        <p:blipFill>
          <a:blip r:embed="rId5" cstate="print"/>
          <a:srcRect/>
          <a:stretch>
            <a:fillRect/>
          </a:stretch>
        </p:blipFill>
        <p:spPr bwMode="auto">
          <a:xfrm>
            <a:off x="6012160" y="4221088"/>
            <a:ext cx="2808312" cy="2495592"/>
          </a:xfrm>
          <a:prstGeom prst="rect">
            <a:avLst/>
          </a:prstGeom>
          <a:noFill/>
        </p:spPr>
      </p:pic>
      <p:sp>
        <p:nvSpPr>
          <p:cNvPr id="12" name="TextovéPole 11"/>
          <p:cNvSpPr txBox="1"/>
          <p:nvPr/>
        </p:nvSpPr>
        <p:spPr>
          <a:xfrm>
            <a:off x="755576" y="908720"/>
            <a:ext cx="7704856" cy="369332"/>
          </a:xfrm>
          <a:prstGeom prst="rect">
            <a:avLst/>
          </a:prstGeom>
          <a:noFill/>
        </p:spPr>
        <p:txBody>
          <a:bodyPr wrap="square" rtlCol="0">
            <a:spAutoFit/>
          </a:bodyPr>
          <a:lstStyle/>
          <a:p>
            <a:r>
              <a:rPr lang="cs-CZ" dirty="0" smtClean="0"/>
              <a:t>Nástup: 70. léta minulého století</a:t>
            </a:r>
            <a:endParaRPr lang="cs-CZ"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sz="4000" dirty="0" smtClean="0">
                <a:solidFill>
                  <a:srgbClr val="FFFF00"/>
                </a:solidFill>
              </a:rPr>
              <a:t>4. generace - vývoj mikroprocesorů</a:t>
            </a:r>
            <a:endParaRPr lang="cs-CZ" sz="4000" dirty="0">
              <a:solidFill>
                <a:srgbClr val="FFFF00"/>
              </a:solidFill>
            </a:endParaRPr>
          </a:p>
        </p:txBody>
      </p:sp>
      <p:pic>
        <p:nvPicPr>
          <p:cNvPr id="40963" name="Picture 3" descr="C:\Users\Mgr. Zoevistian\Desktop\Historie počítačů\proc.jpg"/>
          <p:cNvPicPr>
            <a:picLocks noChangeAspect="1" noChangeArrowheads="1"/>
          </p:cNvPicPr>
          <p:nvPr/>
        </p:nvPicPr>
        <p:blipFill>
          <a:blip r:embed="rId2" cstate="print"/>
          <a:srcRect t="2632" b="10526"/>
          <a:stretch>
            <a:fillRect/>
          </a:stretch>
        </p:blipFill>
        <p:spPr bwMode="auto">
          <a:xfrm>
            <a:off x="3203848" y="4005064"/>
            <a:ext cx="2806466" cy="2376264"/>
          </a:xfrm>
          <a:prstGeom prst="rect">
            <a:avLst/>
          </a:prstGeom>
          <a:noFill/>
        </p:spPr>
      </p:pic>
      <p:pic>
        <p:nvPicPr>
          <p:cNvPr id="6" name="Picture 4" descr="http://programujte.com/galerie/2006/11/200611211954_intelcore2duo.jpg"/>
          <p:cNvPicPr>
            <a:picLocks noChangeAspect="1" noChangeArrowheads="1"/>
          </p:cNvPicPr>
          <p:nvPr/>
        </p:nvPicPr>
        <p:blipFill>
          <a:blip r:embed="rId3" cstate="print"/>
          <a:srcRect/>
          <a:stretch>
            <a:fillRect/>
          </a:stretch>
        </p:blipFill>
        <p:spPr bwMode="auto">
          <a:xfrm>
            <a:off x="395536" y="4005064"/>
            <a:ext cx="2877027" cy="2376264"/>
          </a:xfrm>
          <a:prstGeom prst="rect">
            <a:avLst/>
          </a:prstGeom>
          <a:noFill/>
        </p:spPr>
      </p:pic>
      <p:pic>
        <p:nvPicPr>
          <p:cNvPr id="40965" name="Picture 5" descr="Soubor:Intel 4004.jpg">
            <a:hlinkClick r:id="rId4"/>
          </p:cNvPr>
          <p:cNvPicPr>
            <a:picLocks noChangeAspect="1" noChangeArrowheads="1"/>
          </p:cNvPicPr>
          <p:nvPr/>
        </p:nvPicPr>
        <p:blipFill>
          <a:blip r:embed="rId5" cstate="print"/>
          <a:srcRect/>
          <a:stretch>
            <a:fillRect/>
          </a:stretch>
        </p:blipFill>
        <p:spPr bwMode="auto">
          <a:xfrm>
            <a:off x="395536" y="1484784"/>
            <a:ext cx="2425452" cy="2336519"/>
          </a:xfrm>
          <a:prstGeom prst="rect">
            <a:avLst/>
          </a:prstGeom>
          <a:noFill/>
        </p:spPr>
      </p:pic>
      <p:pic>
        <p:nvPicPr>
          <p:cNvPr id="40967" name="Picture 7" descr="http://www.techfuels.com/attachments/processors/24738d1309855995-pentium-4-3-06ghz-cpu-board-hyperthreading-5.jpg"/>
          <p:cNvPicPr>
            <a:picLocks noChangeAspect="1" noChangeArrowheads="1"/>
          </p:cNvPicPr>
          <p:nvPr/>
        </p:nvPicPr>
        <p:blipFill>
          <a:blip r:embed="rId6" cstate="print"/>
          <a:srcRect l="5971" r="4466"/>
          <a:stretch>
            <a:fillRect/>
          </a:stretch>
        </p:blipFill>
        <p:spPr bwMode="auto">
          <a:xfrm>
            <a:off x="6012160" y="4005064"/>
            <a:ext cx="2837663" cy="2376264"/>
          </a:xfrm>
          <a:prstGeom prst="rect">
            <a:avLst/>
          </a:prstGeom>
          <a:noFill/>
        </p:spPr>
      </p:pic>
      <p:sp>
        <p:nvSpPr>
          <p:cNvPr id="9" name="TextovéPole 8"/>
          <p:cNvSpPr txBox="1"/>
          <p:nvPr/>
        </p:nvSpPr>
        <p:spPr>
          <a:xfrm>
            <a:off x="2843808" y="1412776"/>
            <a:ext cx="5832648" cy="2862322"/>
          </a:xfrm>
          <a:prstGeom prst="rect">
            <a:avLst/>
          </a:prstGeom>
          <a:noFill/>
        </p:spPr>
        <p:txBody>
          <a:bodyPr wrap="square" rtlCol="0">
            <a:spAutoFit/>
          </a:bodyPr>
          <a:lstStyle/>
          <a:p>
            <a:pPr algn="l"/>
            <a:r>
              <a:rPr lang="cs-CZ" dirty="0" smtClean="0"/>
              <a:t>Mezi roky 1970 – 2000 se integrace zvýšila z cca. </a:t>
            </a:r>
          </a:p>
          <a:p>
            <a:pPr algn="l"/>
            <a:r>
              <a:rPr lang="cs-CZ" dirty="0" smtClean="0"/>
              <a:t>2 000 tranzistorů na více než 100 000 </a:t>
            </a:r>
            <a:r>
              <a:rPr lang="cs-CZ" dirty="0" err="1" smtClean="0"/>
              <a:t>000</a:t>
            </a:r>
            <a:r>
              <a:rPr lang="cs-CZ" dirty="0" smtClean="0"/>
              <a:t> tranzistorů na jedno procesorové jádro</a:t>
            </a:r>
          </a:p>
          <a:p>
            <a:pPr algn="l"/>
            <a:endParaRPr lang="cs-CZ" dirty="0" smtClean="0"/>
          </a:p>
          <a:p>
            <a:pPr algn="l"/>
            <a:r>
              <a:rPr lang="cs-CZ" dirty="0" smtClean="0"/>
              <a:t>VLSI (</a:t>
            </a:r>
            <a:r>
              <a:rPr lang="cs-CZ" dirty="0" err="1" smtClean="0"/>
              <a:t>Very</a:t>
            </a:r>
            <a:r>
              <a:rPr lang="cs-CZ" dirty="0" smtClean="0"/>
              <a:t> </a:t>
            </a:r>
            <a:r>
              <a:rPr lang="cs-CZ" dirty="0" err="1" smtClean="0"/>
              <a:t>Large</a:t>
            </a:r>
            <a:r>
              <a:rPr lang="cs-CZ" dirty="0" smtClean="0"/>
              <a:t> </a:t>
            </a:r>
            <a:r>
              <a:rPr lang="cs-CZ" dirty="0" err="1" smtClean="0"/>
              <a:t>Scalle</a:t>
            </a:r>
            <a:r>
              <a:rPr lang="cs-CZ" dirty="0" smtClean="0"/>
              <a:t> </a:t>
            </a:r>
            <a:r>
              <a:rPr lang="cs-CZ" dirty="0" err="1" smtClean="0"/>
              <a:t>Integration</a:t>
            </a:r>
            <a:r>
              <a:rPr lang="cs-CZ" dirty="0" smtClean="0"/>
              <a:t>): </a:t>
            </a:r>
          </a:p>
          <a:p>
            <a:pPr algn="l"/>
            <a:r>
              <a:rPr lang="cs-CZ" dirty="0" smtClean="0"/>
              <a:t>100 000 – 1 000 </a:t>
            </a:r>
            <a:r>
              <a:rPr lang="cs-CZ" dirty="0" err="1" smtClean="0"/>
              <a:t>000</a:t>
            </a:r>
            <a:r>
              <a:rPr lang="cs-CZ" dirty="0" smtClean="0"/>
              <a:t> </a:t>
            </a:r>
            <a:r>
              <a:rPr lang="cs-CZ" dirty="0" err="1" smtClean="0"/>
              <a:t>000</a:t>
            </a:r>
            <a:r>
              <a:rPr lang="cs-CZ" dirty="0" smtClean="0"/>
              <a:t> tranzistorů na čip</a:t>
            </a:r>
          </a:p>
          <a:p>
            <a:pPr algn="l"/>
            <a:r>
              <a:rPr lang="cs-CZ" dirty="0" smtClean="0"/>
              <a:t> </a:t>
            </a:r>
          </a:p>
          <a:p>
            <a:pPr algn="l"/>
            <a:r>
              <a:rPr lang="cs-CZ" dirty="0" smtClean="0"/>
              <a:t>Operační rychlost se zvýšila z 0,07 </a:t>
            </a:r>
            <a:r>
              <a:rPr lang="cs-CZ" dirty="0" err="1" smtClean="0"/>
              <a:t>MIPs</a:t>
            </a:r>
            <a:r>
              <a:rPr lang="cs-CZ" dirty="0" smtClean="0"/>
              <a:t> na více než </a:t>
            </a:r>
          </a:p>
          <a:p>
            <a:pPr algn="l"/>
            <a:r>
              <a:rPr lang="cs-CZ" dirty="0" smtClean="0"/>
              <a:t>11 000 </a:t>
            </a:r>
            <a:r>
              <a:rPr lang="cs-CZ" dirty="0" err="1" smtClean="0"/>
              <a:t>MIPs</a:t>
            </a:r>
            <a:endParaRPr lang="cs-CZ" dirty="0" smtClean="0"/>
          </a:p>
          <a:p>
            <a:pPr algn="l"/>
            <a:endParaRPr lang="cs-CZ"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4000" dirty="0" smtClean="0">
                <a:solidFill>
                  <a:srgbClr val="FFFF00"/>
                </a:solidFill>
              </a:rPr>
              <a:t>4. generace - vývoj mikroprocesorů</a:t>
            </a:r>
            <a:endParaRPr lang="cs-CZ" sz="4000" dirty="0">
              <a:solidFill>
                <a:srgbClr val="FFFF00"/>
              </a:solidFill>
            </a:endParaRPr>
          </a:p>
        </p:txBody>
      </p:sp>
      <p:sp>
        <p:nvSpPr>
          <p:cNvPr id="3" name="Zástupný symbol pro obsah 2"/>
          <p:cNvSpPr>
            <a:spLocks noGrp="1"/>
          </p:cNvSpPr>
          <p:nvPr>
            <p:ph idx="1"/>
          </p:nvPr>
        </p:nvSpPr>
        <p:spPr>
          <a:xfrm>
            <a:off x="323528" y="2060848"/>
            <a:ext cx="8496944" cy="4530725"/>
          </a:xfrm>
        </p:spPr>
        <p:txBody>
          <a:bodyPr/>
          <a:lstStyle/>
          <a:p>
            <a:r>
              <a:rPr lang="cs-CZ" sz="1800" dirty="0" smtClean="0"/>
              <a:t>Intel 4004 – 1971 – 2 300 tranzistorů , 750 kHz, 4-bity, 0,07 </a:t>
            </a:r>
            <a:r>
              <a:rPr lang="cs-CZ" sz="1800" dirty="0" err="1" smtClean="0"/>
              <a:t>MIPs</a:t>
            </a:r>
            <a:endParaRPr lang="cs-CZ" sz="1800" dirty="0" smtClean="0"/>
          </a:p>
          <a:p>
            <a:r>
              <a:rPr lang="cs-CZ" sz="1800" dirty="0" smtClean="0"/>
              <a:t>Intel 8080 – 1974 – 4 500 tranzistorů, 2 MHz, 8-bitů, 0,64 </a:t>
            </a:r>
            <a:r>
              <a:rPr lang="cs-CZ" sz="1800" dirty="0" err="1" smtClean="0"/>
              <a:t>MIPs</a:t>
            </a:r>
            <a:endParaRPr lang="cs-CZ" sz="1800" dirty="0" smtClean="0"/>
          </a:p>
          <a:p>
            <a:r>
              <a:rPr lang="cs-CZ" sz="1800" dirty="0" smtClean="0"/>
              <a:t>Intel 8085 – 1976 – 6 500 tranzistorů, 5 MHz, 8-bitů, 0,37 </a:t>
            </a:r>
            <a:r>
              <a:rPr lang="cs-CZ" sz="1800" dirty="0" err="1" smtClean="0"/>
              <a:t>MIPs</a:t>
            </a:r>
            <a:endParaRPr lang="cs-CZ" sz="1800" dirty="0" smtClean="0"/>
          </a:p>
          <a:p>
            <a:r>
              <a:rPr lang="cs-CZ" sz="1800" dirty="0" smtClean="0"/>
              <a:t>Intel 8086 – 1978 – 29 000 tranzistorů, 10 MHz, 16-bitů, 0,75 </a:t>
            </a:r>
            <a:r>
              <a:rPr lang="cs-CZ" sz="1800" dirty="0" err="1" smtClean="0"/>
              <a:t>MIPs</a:t>
            </a:r>
            <a:endParaRPr lang="cs-CZ" sz="1800" dirty="0" smtClean="0"/>
          </a:p>
          <a:p>
            <a:r>
              <a:rPr lang="cs-CZ" sz="1800" dirty="0" smtClean="0"/>
              <a:t>Intel 80286 – 1982 – 134 000 tranzistorů, 25 MHz, 16-bitů, 2,66 </a:t>
            </a:r>
            <a:r>
              <a:rPr lang="cs-CZ" sz="1800" dirty="0" err="1" smtClean="0"/>
              <a:t>MIPs</a:t>
            </a:r>
            <a:endParaRPr lang="cs-CZ" sz="1800" dirty="0" smtClean="0"/>
          </a:p>
          <a:p>
            <a:r>
              <a:rPr lang="cs-CZ" sz="1800" dirty="0" smtClean="0"/>
              <a:t>Intel 80386 – 1985 – 855 000 tranzistorů, 33 MHz, 32 bitů, 11,4 </a:t>
            </a:r>
            <a:r>
              <a:rPr lang="cs-CZ" sz="1800" dirty="0" err="1" smtClean="0"/>
              <a:t>MIPs</a:t>
            </a:r>
            <a:endParaRPr lang="cs-CZ" sz="1800" dirty="0" smtClean="0"/>
          </a:p>
          <a:p>
            <a:r>
              <a:rPr lang="cs-CZ" sz="1800" dirty="0" smtClean="0"/>
              <a:t>Intel 80486 – 1989 – 1,6 milionu tranzistorů, 100 MHz, 32 bitů, 70,7 </a:t>
            </a:r>
            <a:r>
              <a:rPr lang="cs-CZ" sz="1800" dirty="0" err="1" smtClean="0"/>
              <a:t>MIPs</a:t>
            </a:r>
            <a:endParaRPr lang="cs-CZ" sz="1800" dirty="0" smtClean="0"/>
          </a:p>
          <a:p>
            <a:r>
              <a:rPr lang="cs-CZ" sz="1800" dirty="0" smtClean="0"/>
              <a:t>Intel Pentium – 1993 – 4,5 milionu tranzistorů, </a:t>
            </a:r>
            <a:r>
              <a:rPr lang="cs-CZ" sz="1800" dirty="0"/>
              <a:t>300 MHz, 32-bitů</a:t>
            </a:r>
            <a:r>
              <a:rPr lang="cs-CZ" sz="1800" dirty="0" smtClean="0"/>
              <a:t>, 270 </a:t>
            </a:r>
            <a:r>
              <a:rPr lang="cs-CZ" sz="1800" dirty="0" err="1" smtClean="0"/>
              <a:t>MIPs</a:t>
            </a:r>
            <a:endParaRPr lang="cs-CZ" sz="1800" dirty="0" smtClean="0"/>
          </a:p>
          <a:p>
            <a:r>
              <a:rPr lang="cs-CZ" sz="1800" dirty="0" smtClean="0"/>
              <a:t>Intel Pentium Pro – 1995 – 5,5 milionu tranzistorů, </a:t>
            </a:r>
            <a:r>
              <a:rPr lang="cs-CZ" sz="1800" dirty="0"/>
              <a:t>300 </a:t>
            </a:r>
            <a:r>
              <a:rPr lang="cs-CZ" sz="1800" dirty="0" smtClean="0"/>
              <a:t>MHz, 32 bitů, 541 </a:t>
            </a:r>
            <a:r>
              <a:rPr lang="cs-CZ" sz="1800" dirty="0" err="1" smtClean="0"/>
              <a:t>MIPs</a:t>
            </a:r>
            <a:endParaRPr lang="cs-CZ" sz="1800" dirty="0" smtClean="0"/>
          </a:p>
          <a:p>
            <a:r>
              <a:rPr lang="cs-CZ" sz="1800" dirty="0" smtClean="0"/>
              <a:t>Intel </a:t>
            </a:r>
            <a:r>
              <a:rPr lang="cs-CZ" sz="1800" dirty="0" err="1" smtClean="0"/>
              <a:t>pentium</a:t>
            </a:r>
            <a:r>
              <a:rPr lang="cs-CZ" sz="1800" dirty="0" smtClean="0"/>
              <a:t> II – 1997 – 7,5 milionu tranzistorů, </a:t>
            </a:r>
            <a:r>
              <a:rPr lang="cs-CZ" sz="1800" dirty="0"/>
              <a:t>563 </a:t>
            </a:r>
            <a:r>
              <a:rPr lang="cs-CZ" sz="1800" dirty="0" smtClean="0"/>
              <a:t>MHz, </a:t>
            </a:r>
            <a:r>
              <a:rPr lang="cs-CZ" sz="1800" dirty="0"/>
              <a:t>32-bitů, </a:t>
            </a:r>
            <a:r>
              <a:rPr lang="cs-CZ" sz="1800" dirty="0" smtClean="0"/>
              <a:t>1,1 </a:t>
            </a:r>
            <a:r>
              <a:rPr lang="cs-CZ" sz="1800" dirty="0" err="1" smtClean="0"/>
              <a:t>GIPs</a:t>
            </a:r>
            <a:endParaRPr lang="cs-CZ" sz="1800" dirty="0" smtClean="0"/>
          </a:p>
          <a:p>
            <a:r>
              <a:rPr lang="cs-CZ" sz="1800" dirty="0" smtClean="0"/>
              <a:t>Intel </a:t>
            </a:r>
            <a:r>
              <a:rPr lang="cs-CZ" sz="1800" dirty="0" err="1" smtClean="0"/>
              <a:t>pentium</a:t>
            </a:r>
            <a:r>
              <a:rPr lang="cs-CZ" sz="1800" dirty="0" smtClean="0"/>
              <a:t> III – 1999 – 28,1 milionů tranzistorů</a:t>
            </a:r>
            <a:r>
              <a:rPr lang="cs-CZ" sz="1800" dirty="0"/>
              <a:t>, 1,4 </a:t>
            </a:r>
            <a:r>
              <a:rPr lang="cs-CZ" sz="1800" dirty="0" smtClean="0"/>
              <a:t>GHz, </a:t>
            </a:r>
            <a:r>
              <a:rPr lang="cs-CZ" sz="1800" dirty="0"/>
              <a:t>32-bitů, </a:t>
            </a:r>
            <a:r>
              <a:rPr lang="cs-CZ" sz="1800" dirty="0" smtClean="0"/>
              <a:t>2,3 </a:t>
            </a:r>
            <a:r>
              <a:rPr lang="cs-CZ" sz="1800" dirty="0" err="1" smtClean="0"/>
              <a:t>GIPs</a:t>
            </a:r>
            <a:endParaRPr lang="cs-CZ" sz="1800" dirty="0" smtClean="0"/>
          </a:p>
          <a:p>
            <a:r>
              <a:rPr lang="cs-CZ" sz="1800" dirty="0" smtClean="0"/>
              <a:t>Intel </a:t>
            </a:r>
            <a:r>
              <a:rPr lang="cs-CZ" sz="1800" dirty="0" err="1" smtClean="0"/>
              <a:t>pentium</a:t>
            </a:r>
            <a:r>
              <a:rPr lang="cs-CZ" sz="1800" dirty="0" smtClean="0"/>
              <a:t> IV – 2000 – 118 milionů tranzistorů, </a:t>
            </a:r>
            <a:r>
              <a:rPr lang="cs-CZ" sz="1800" dirty="0"/>
              <a:t>4 GHz, 32-bitů</a:t>
            </a:r>
            <a:r>
              <a:rPr lang="cs-CZ" sz="1800" dirty="0" smtClean="0"/>
              <a:t>, 11 </a:t>
            </a:r>
            <a:r>
              <a:rPr lang="cs-CZ" sz="1800" dirty="0" err="1" smtClean="0"/>
              <a:t>GIPs</a:t>
            </a:r>
            <a:endParaRPr lang="cs-CZ" sz="1800" dirty="0" smtClean="0"/>
          </a:p>
          <a:p>
            <a:pPr>
              <a:buNone/>
            </a:pPr>
            <a:endParaRPr lang="cs-CZ"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02" name="Picture 26" descr="http://www.tayloredge.com/museum/processor/1971_4004.JPG"/>
          <p:cNvPicPr>
            <a:picLocks noChangeAspect="1" noChangeArrowheads="1"/>
          </p:cNvPicPr>
          <p:nvPr/>
        </p:nvPicPr>
        <p:blipFill>
          <a:blip r:embed="rId2" cstate="print"/>
          <a:srcRect/>
          <a:stretch>
            <a:fillRect/>
          </a:stretch>
        </p:blipFill>
        <p:spPr bwMode="auto">
          <a:xfrm>
            <a:off x="467544" y="188640"/>
            <a:ext cx="1628180" cy="2175197"/>
          </a:xfrm>
          <a:prstGeom prst="rect">
            <a:avLst/>
          </a:prstGeom>
          <a:noFill/>
        </p:spPr>
      </p:pic>
      <p:pic>
        <p:nvPicPr>
          <p:cNvPr id="50204" name="Picture 28" descr="http://www.tayloredge.com/museum/processor/1974_8080.JPG"/>
          <p:cNvPicPr>
            <a:picLocks noChangeAspect="1" noChangeArrowheads="1"/>
          </p:cNvPicPr>
          <p:nvPr/>
        </p:nvPicPr>
        <p:blipFill>
          <a:blip r:embed="rId3" cstate="print"/>
          <a:srcRect/>
          <a:stretch>
            <a:fillRect/>
          </a:stretch>
        </p:blipFill>
        <p:spPr bwMode="auto">
          <a:xfrm>
            <a:off x="2267744" y="188640"/>
            <a:ext cx="1884013" cy="2160239"/>
          </a:xfrm>
          <a:prstGeom prst="rect">
            <a:avLst/>
          </a:prstGeom>
          <a:noFill/>
        </p:spPr>
      </p:pic>
      <p:pic>
        <p:nvPicPr>
          <p:cNvPr id="50206" name="Picture 30" descr="http://www.tayloredge.com/museum/processor/1978_8088.JPG"/>
          <p:cNvPicPr>
            <a:picLocks noChangeAspect="1" noChangeArrowheads="1"/>
          </p:cNvPicPr>
          <p:nvPr/>
        </p:nvPicPr>
        <p:blipFill>
          <a:blip r:embed="rId4" cstate="print"/>
          <a:srcRect/>
          <a:stretch>
            <a:fillRect/>
          </a:stretch>
        </p:blipFill>
        <p:spPr bwMode="auto">
          <a:xfrm>
            <a:off x="4283968" y="188640"/>
            <a:ext cx="2101431" cy="2160240"/>
          </a:xfrm>
          <a:prstGeom prst="rect">
            <a:avLst/>
          </a:prstGeom>
          <a:noFill/>
        </p:spPr>
      </p:pic>
      <p:pic>
        <p:nvPicPr>
          <p:cNvPr id="50208" name="Picture 32" descr="http://www.tayloredge.com/museum/processor/1982_80286.JPG"/>
          <p:cNvPicPr>
            <a:picLocks noChangeAspect="1" noChangeArrowheads="1"/>
          </p:cNvPicPr>
          <p:nvPr/>
        </p:nvPicPr>
        <p:blipFill>
          <a:blip r:embed="rId5" cstate="print"/>
          <a:srcRect/>
          <a:stretch>
            <a:fillRect/>
          </a:stretch>
        </p:blipFill>
        <p:spPr bwMode="auto">
          <a:xfrm>
            <a:off x="6516216" y="188640"/>
            <a:ext cx="2088231" cy="2173942"/>
          </a:xfrm>
          <a:prstGeom prst="rect">
            <a:avLst/>
          </a:prstGeom>
          <a:noFill/>
        </p:spPr>
      </p:pic>
      <p:pic>
        <p:nvPicPr>
          <p:cNvPr id="50210" name="Picture 34" descr="http://www.tayloredge.com/museum/processor/1985_80386.JPG"/>
          <p:cNvPicPr>
            <a:picLocks noChangeAspect="1" noChangeArrowheads="1"/>
          </p:cNvPicPr>
          <p:nvPr/>
        </p:nvPicPr>
        <p:blipFill>
          <a:blip r:embed="rId6" cstate="print"/>
          <a:srcRect/>
          <a:stretch>
            <a:fillRect/>
          </a:stretch>
        </p:blipFill>
        <p:spPr bwMode="auto">
          <a:xfrm>
            <a:off x="467544" y="2420888"/>
            <a:ext cx="2060228" cy="2123677"/>
          </a:xfrm>
          <a:prstGeom prst="rect">
            <a:avLst/>
          </a:prstGeom>
          <a:noFill/>
        </p:spPr>
      </p:pic>
      <p:pic>
        <p:nvPicPr>
          <p:cNvPr id="50212" name="Picture 36" descr="http://www.tayloredge.com/museum/processor/1989_80486.JPG"/>
          <p:cNvPicPr>
            <a:picLocks noChangeAspect="1" noChangeArrowheads="1"/>
          </p:cNvPicPr>
          <p:nvPr/>
        </p:nvPicPr>
        <p:blipFill>
          <a:blip r:embed="rId7" cstate="print"/>
          <a:srcRect/>
          <a:stretch>
            <a:fillRect/>
          </a:stretch>
        </p:blipFill>
        <p:spPr bwMode="auto">
          <a:xfrm>
            <a:off x="2771800" y="2420888"/>
            <a:ext cx="1368152" cy="2088232"/>
          </a:xfrm>
          <a:prstGeom prst="rect">
            <a:avLst/>
          </a:prstGeom>
          <a:noFill/>
        </p:spPr>
      </p:pic>
      <p:pic>
        <p:nvPicPr>
          <p:cNvPr id="50214" name="Picture 38" descr="http://www.tayloredge.com/museum/processor/1993_Pentium.JPG"/>
          <p:cNvPicPr>
            <a:picLocks noChangeAspect="1" noChangeArrowheads="1"/>
          </p:cNvPicPr>
          <p:nvPr/>
        </p:nvPicPr>
        <p:blipFill>
          <a:blip r:embed="rId8" cstate="print"/>
          <a:srcRect/>
          <a:stretch>
            <a:fillRect/>
          </a:stretch>
        </p:blipFill>
        <p:spPr bwMode="auto">
          <a:xfrm>
            <a:off x="4427984" y="2420888"/>
            <a:ext cx="1961008" cy="2120204"/>
          </a:xfrm>
          <a:prstGeom prst="rect">
            <a:avLst/>
          </a:prstGeom>
          <a:noFill/>
        </p:spPr>
      </p:pic>
      <p:pic>
        <p:nvPicPr>
          <p:cNvPr id="50216" name="Picture 40" descr="http://www.tayloredge.com/museum/processor/1995_PentiumPro.JPG"/>
          <p:cNvPicPr>
            <a:picLocks noChangeAspect="1" noChangeArrowheads="1"/>
          </p:cNvPicPr>
          <p:nvPr/>
        </p:nvPicPr>
        <p:blipFill>
          <a:blip r:embed="rId9" cstate="print"/>
          <a:srcRect/>
          <a:stretch>
            <a:fillRect/>
          </a:stretch>
        </p:blipFill>
        <p:spPr bwMode="auto">
          <a:xfrm>
            <a:off x="6516216" y="2420888"/>
            <a:ext cx="2088232" cy="2092202"/>
          </a:xfrm>
          <a:prstGeom prst="rect">
            <a:avLst/>
          </a:prstGeom>
          <a:noFill/>
        </p:spPr>
      </p:pic>
      <p:pic>
        <p:nvPicPr>
          <p:cNvPr id="50218" name="Picture 42" descr="http://www.tayloredge.com/museum/processor/1997_PentiumII.JPG"/>
          <p:cNvPicPr>
            <a:picLocks noChangeAspect="1" noChangeArrowheads="1"/>
          </p:cNvPicPr>
          <p:nvPr/>
        </p:nvPicPr>
        <p:blipFill>
          <a:blip r:embed="rId10" cstate="print"/>
          <a:srcRect/>
          <a:stretch>
            <a:fillRect/>
          </a:stretch>
        </p:blipFill>
        <p:spPr bwMode="auto">
          <a:xfrm>
            <a:off x="467544" y="4581128"/>
            <a:ext cx="2016224" cy="2199517"/>
          </a:xfrm>
          <a:prstGeom prst="rect">
            <a:avLst/>
          </a:prstGeom>
          <a:noFill/>
        </p:spPr>
      </p:pic>
      <p:pic>
        <p:nvPicPr>
          <p:cNvPr id="50220" name="Picture 44" descr="http://www.tayloredge.com/museum/processor/1999_Pentium4.jpg"/>
          <p:cNvPicPr>
            <a:picLocks noChangeAspect="1" noChangeArrowheads="1"/>
          </p:cNvPicPr>
          <p:nvPr/>
        </p:nvPicPr>
        <p:blipFill>
          <a:blip r:embed="rId11" cstate="print"/>
          <a:srcRect/>
          <a:stretch>
            <a:fillRect/>
          </a:stretch>
        </p:blipFill>
        <p:spPr bwMode="auto">
          <a:xfrm>
            <a:off x="6660232" y="4653136"/>
            <a:ext cx="1939131" cy="2204864"/>
          </a:xfrm>
          <a:prstGeom prst="rect">
            <a:avLst/>
          </a:prstGeom>
          <a:noFill/>
        </p:spPr>
      </p:pic>
      <p:pic>
        <p:nvPicPr>
          <p:cNvPr id="50222" name="Picture 46" descr="http://www.tayloredge.com/museum/processor/1999_PentiumIII.jpg"/>
          <p:cNvPicPr>
            <a:picLocks noChangeAspect="1" noChangeArrowheads="1"/>
          </p:cNvPicPr>
          <p:nvPr/>
        </p:nvPicPr>
        <p:blipFill>
          <a:blip r:embed="rId12" cstate="print"/>
          <a:srcRect/>
          <a:stretch>
            <a:fillRect/>
          </a:stretch>
        </p:blipFill>
        <p:spPr bwMode="auto">
          <a:xfrm>
            <a:off x="3203848" y="4641067"/>
            <a:ext cx="2664296" cy="221693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1143000"/>
          </a:xfrm>
        </p:spPr>
        <p:txBody>
          <a:bodyPr/>
          <a:lstStyle/>
          <a:p>
            <a:r>
              <a:rPr lang="cs-CZ" dirty="0" err="1" smtClean="0">
                <a:solidFill>
                  <a:srgbClr val="FFFF00"/>
                </a:solidFill>
              </a:rPr>
              <a:t>Mooreův</a:t>
            </a:r>
            <a:r>
              <a:rPr lang="cs-CZ" dirty="0" smtClean="0">
                <a:solidFill>
                  <a:srgbClr val="FFFF00"/>
                </a:solidFill>
              </a:rPr>
              <a:t> zákon (1965)</a:t>
            </a:r>
            <a:endParaRPr lang="cs-CZ" dirty="0">
              <a:solidFill>
                <a:srgbClr val="FFFF00"/>
              </a:solidFill>
            </a:endParaRPr>
          </a:p>
        </p:txBody>
      </p:sp>
      <p:pic>
        <p:nvPicPr>
          <p:cNvPr id="1030" name="Picture 6" descr="http://www.computerhistory.org/semiconductor/assets/images/400x400/1965_1_1.jpg"/>
          <p:cNvPicPr>
            <a:picLocks noChangeAspect="1" noChangeArrowheads="1"/>
          </p:cNvPicPr>
          <p:nvPr/>
        </p:nvPicPr>
        <p:blipFill>
          <a:blip r:embed="rId2" cstate="print"/>
          <a:srcRect/>
          <a:stretch>
            <a:fillRect/>
          </a:stretch>
        </p:blipFill>
        <p:spPr bwMode="auto">
          <a:xfrm>
            <a:off x="395536" y="1268760"/>
            <a:ext cx="2232248" cy="2232248"/>
          </a:xfrm>
          <a:prstGeom prst="rect">
            <a:avLst/>
          </a:prstGeom>
          <a:noFill/>
        </p:spPr>
      </p:pic>
      <p:pic>
        <p:nvPicPr>
          <p:cNvPr id="7" name="Picture 2" descr="http://www.computerhistory.org/semiconductor/assets/images/400x400/1965_1_4.jpg"/>
          <p:cNvPicPr>
            <a:picLocks noChangeAspect="1" noChangeArrowheads="1"/>
          </p:cNvPicPr>
          <p:nvPr/>
        </p:nvPicPr>
        <p:blipFill>
          <a:blip r:embed="rId3" cstate="print">
            <a:lum contrast="40000"/>
          </a:blip>
          <a:srcRect/>
          <a:stretch>
            <a:fillRect/>
          </a:stretch>
        </p:blipFill>
        <p:spPr bwMode="auto">
          <a:xfrm rot="16200000" flipH="1">
            <a:off x="5969802" y="3975414"/>
            <a:ext cx="3168352" cy="2363556"/>
          </a:xfrm>
          <a:prstGeom prst="rect">
            <a:avLst/>
          </a:prstGeom>
          <a:noFill/>
        </p:spPr>
      </p:pic>
      <p:sp>
        <p:nvSpPr>
          <p:cNvPr id="8" name="TextovéPole 7"/>
          <p:cNvSpPr txBox="1"/>
          <p:nvPr/>
        </p:nvSpPr>
        <p:spPr>
          <a:xfrm>
            <a:off x="2699792" y="1196752"/>
            <a:ext cx="6120680" cy="2369880"/>
          </a:xfrm>
          <a:prstGeom prst="rect">
            <a:avLst/>
          </a:prstGeom>
          <a:noFill/>
        </p:spPr>
        <p:txBody>
          <a:bodyPr wrap="square" rtlCol="0">
            <a:spAutoFit/>
          </a:bodyPr>
          <a:lstStyle/>
          <a:p>
            <a:pPr algn="l"/>
            <a:r>
              <a:rPr lang="cs-CZ" sz="1600" dirty="0" err="1" smtClean="0"/>
              <a:t>Gordon</a:t>
            </a:r>
            <a:r>
              <a:rPr lang="cs-CZ" sz="1600" dirty="0" smtClean="0"/>
              <a:t> </a:t>
            </a:r>
            <a:r>
              <a:rPr lang="cs-CZ" sz="1600" dirty="0" err="1" smtClean="0"/>
              <a:t>Earle</a:t>
            </a:r>
            <a:r>
              <a:rPr lang="cs-CZ" sz="1600" dirty="0" smtClean="0"/>
              <a:t> </a:t>
            </a:r>
            <a:r>
              <a:rPr lang="cs-CZ" sz="1600" dirty="0" err="1" smtClean="0"/>
              <a:t>Moore</a:t>
            </a:r>
            <a:r>
              <a:rPr lang="cs-CZ" sz="1600" dirty="0" smtClean="0"/>
              <a:t> (1929) - INTEL</a:t>
            </a:r>
          </a:p>
          <a:p>
            <a:pPr algn="l"/>
            <a:endParaRPr lang="cs-CZ" sz="1600" dirty="0" smtClean="0"/>
          </a:p>
          <a:p>
            <a:pPr algn="l"/>
            <a:r>
              <a:rPr lang="cs-CZ" sz="1600" i="1" dirty="0" smtClean="0"/>
              <a:t>počet tranzistorů, které mohou být umístěny na integrovaný obvod se při zachování stejné ceny v průměru každé 2 roky zdvojnásobí</a:t>
            </a:r>
          </a:p>
          <a:p>
            <a:pPr algn="l"/>
            <a:endParaRPr lang="cs-CZ" sz="1600" dirty="0" smtClean="0"/>
          </a:p>
          <a:p>
            <a:pPr algn="l"/>
            <a:r>
              <a:rPr lang="cs-CZ" sz="1600" dirty="0" smtClean="0"/>
              <a:t>Kvantový tunelový jev omezuje miniaturizaci na 4 </a:t>
            </a:r>
            <a:r>
              <a:rPr lang="cs-CZ" sz="1600" dirty="0" err="1" smtClean="0"/>
              <a:t>nm</a:t>
            </a:r>
            <a:r>
              <a:rPr lang="cs-CZ" sz="1600" dirty="0" smtClean="0"/>
              <a:t>. </a:t>
            </a:r>
          </a:p>
          <a:p>
            <a:pPr algn="l"/>
            <a:r>
              <a:rPr lang="cs-CZ" sz="1600" dirty="0" smtClean="0">
                <a:sym typeface="Symbol"/>
              </a:rPr>
              <a:t>Do dosažení fyzikální hranice zbývají 3 miniaturizační kroky</a:t>
            </a:r>
          </a:p>
          <a:p>
            <a:pPr algn="l"/>
            <a:r>
              <a:rPr lang="cs-CZ" sz="1600" dirty="0" smtClean="0">
                <a:sym typeface="Symbol"/>
              </a:rPr>
              <a:t>Pro zachování </a:t>
            </a:r>
            <a:r>
              <a:rPr lang="cs-CZ" sz="1600" dirty="0" err="1" smtClean="0">
                <a:sym typeface="Symbol"/>
              </a:rPr>
              <a:t>Mooreova</a:t>
            </a:r>
            <a:r>
              <a:rPr lang="cs-CZ" sz="1600" dirty="0" smtClean="0">
                <a:sym typeface="Symbol"/>
              </a:rPr>
              <a:t> zákona nutno využít 3. rozměr</a:t>
            </a:r>
            <a:endParaRPr lang="cs-CZ" sz="1600" dirty="0"/>
          </a:p>
        </p:txBody>
      </p:sp>
      <p:pic>
        <p:nvPicPr>
          <p:cNvPr id="7174" name="Picture 6" descr="http://2.bp.blogspot.com/-Qn85upFSloQ/TtJGQK7JsKI/AAAAAAAAADg/Y4wbnTkHUHM/s1600/Moores_Law.jpg"/>
          <p:cNvPicPr>
            <a:picLocks noChangeAspect="1" noChangeArrowheads="1"/>
          </p:cNvPicPr>
          <p:nvPr/>
        </p:nvPicPr>
        <p:blipFill>
          <a:blip r:embed="rId4" cstate="print"/>
          <a:srcRect/>
          <a:stretch>
            <a:fillRect/>
          </a:stretch>
        </p:blipFill>
        <p:spPr bwMode="auto">
          <a:xfrm>
            <a:off x="395536" y="3573016"/>
            <a:ext cx="5832648" cy="3168352"/>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sz="4000" dirty="0" smtClean="0">
                <a:solidFill>
                  <a:srgbClr val="FFFF00"/>
                </a:solidFill>
              </a:rPr>
              <a:t>Éra </a:t>
            </a:r>
            <a:r>
              <a:rPr lang="cs-CZ" sz="4000" dirty="0" err="1" smtClean="0">
                <a:solidFill>
                  <a:srgbClr val="FFFF00"/>
                </a:solidFill>
              </a:rPr>
              <a:t>multijádrových</a:t>
            </a:r>
            <a:r>
              <a:rPr lang="cs-CZ" sz="4000" dirty="0" smtClean="0">
                <a:solidFill>
                  <a:srgbClr val="FFFF00"/>
                </a:solidFill>
              </a:rPr>
              <a:t> procesorů</a:t>
            </a:r>
            <a:endParaRPr lang="cs-CZ" sz="4000" dirty="0">
              <a:solidFill>
                <a:srgbClr val="FFFF00"/>
              </a:solidFill>
            </a:endParaRPr>
          </a:p>
        </p:txBody>
      </p:sp>
      <p:pic>
        <p:nvPicPr>
          <p:cNvPr id="43014" name="Picture 6" descr="http://tech.ihned.cz/attachment.php/13060770/rNJzGCkUocEd019Wn2tQjuigxFTPRBlm/Digiweb-Intel-Quad-Core.jpg"/>
          <p:cNvPicPr>
            <a:picLocks noChangeAspect="1" noChangeArrowheads="1"/>
          </p:cNvPicPr>
          <p:nvPr/>
        </p:nvPicPr>
        <p:blipFill>
          <a:blip r:embed="rId2" cstate="print"/>
          <a:srcRect/>
          <a:stretch>
            <a:fillRect/>
          </a:stretch>
        </p:blipFill>
        <p:spPr bwMode="auto">
          <a:xfrm>
            <a:off x="755576" y="1340768"/>
            <a:ext cx="3312368" cy="2664774"/>
          </a:xfrm>
          <a:prstGeom prst="rect">
            <a:avLst/>
          </a:prstGeom>
          <a:noFill/>
        </p:spPr>
      </p:pic>
      <p:pic>
        <p:nvPicPr>
          <p:cNvPr id="43016" name="Picture 8" descr="http://i.idnes.cz/09/023/cl/JHA295f2e_PhenomX3.jpg"/>
          <p:cNvPicPr>
            <a:picLocks noChangeAspect="1" noChangeArrowheads="1"/>
          </p:cNvPicPr>
          <p:nvPr/>
        </p:nvPicPr>
        <p:blipFill>
          <a:blip r:embed="rId3" cstate="print"/>
          <a:srcRect/>
          <a:stretch>
            <a:fillRect/>
          </a:stretch>
        </p:blipFill>
        <p:spPr bwMode="auto">
          <a:xfrm>
            <a:off x="5004048" y="1340768"/>
            <a:ext cx="3312368" cy="2664296"/>
          </a:xfrm>
          <a:prstGeom prst="rect">
            <a:avLst/>
          </a:prstGeom>
          <a:noFill/>
        </p:spPr>
      </p:pic>
      <p:pic>
        <p:nvPicPr>
          <p:cNvPr id="43018" name="Picture 10" descr="http://diit.cz/sites/default/files/4/46789.jpg"/>
          <p:cNvPicPr>
            <a:picLocks noChangeAspect="1" noChangeArrowheads="1"/>
          </p:cNvPicPr>
          <p:nvPr/>
        </p:nvPicPr>
        <p:blipFill>
          <a:blip r:embed="rId4" cstate="print"/>
          <a:srcRect/>
          <a:stretch>
            <a:fillRect/>
          </a:stretch>
        </p:blipFill>
        <p:spPr bwMode="auto">
          <a:xfrm>
            <a:off x="5004048" y="4149080"/>
            <a:ext cx="3312368" cy="2520280"/>
          </a:xfrm>
          <a:prstGeom prst="rect">
            <a:avLst/>
          </a:prstGeom>
          <a:noFill/>
        </p:spPr>
      </p:pic>
      <p:pic>
        <p:nvPicPr>
          <p:cNvPr id="43022" name="Picture 14" descr="Architektura SandyBridge-E osmijádrového procesoru"/>
          <p:cNvPicPr>
            <a:picLocks noChangeAspect="1" noChangeArrowheads="1"/>
          </p:cNvPicPr>
          <p:nvPr/>
        </p:nvPicPr>
        <p:blipFill>
          <a:blip r:embed="rId5" cstate="print"/>
          <a:srcRect/>
          <a:stretch>
            <a:fillRect/>
          </a:stretch>
        </p:blipFill>
        <p:spPr bwMode="auto">
          <a:xfrm>
            <a:off x="755576" y="4149080"/>
            <a:ext cx="3312368" cy="2538283"/>
          </a:xfrm>
          <a:prstGeom prst="rect">
            <a:avLst/>
          </a:prstGeom>
          <a:noFill/>
        </p:spPr>
      </p:pic>
      <p:sp>
        <p:nvSpPr>
          <p:cNvPr id="7" name="TextovéPole 6"/>
          <p:cNvSpPr txBox="1"/>
          <p:nvPr/>
        </p:nvSpPr>
        <p:spPr>
          <a:xfrm>
            <a:off x="611560" y="908720"/>
            <a:ext cx="7848872" cy="369332"/>
          </a:xfrm>
          <a:prstGeom prst="rect">
            <a:avLst/>
          </a:prstGeom>
          <a:noFill/>
        </p:spPr>
        <p:txBody>
          <a:bodyPr wrap="square" rtlCol="0">
            <a:spAutoFit/>
          </a:bodyPr>
          <a:lstStyle/>
          <a:p>
            <a:pPr algn="l"/>
            <a:r>
              <a:rPr lang="cs-CZ" dirty="0" smtClean="0"/>
              <a:t>Nástup: počátek 21. století – v současnosti až 16 jader v jednom procesoru</a:t>
            </a:r>
            <a:endParaRPr lang="cs-CZ"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smtClean="0">
                <a:solidFill>
                  <a:srgbClr val="FFFF00"/>
                </a:solidFill>
              </a:rPr>
              <a:t>Počítače páté generace</a:t>
            </a:r>
            <a:endParaRPr lang="cs-CZ" dirty="0">
              <a:solidFill>
                <a:srgbClr val="FFFF00"/>
              </a:solidFill>
            </a:endParaRPr>
          </a:p>
        </p:txBody>
      </p:sp>
      <p:sp>
        <p:nvSpPr>
          <p:cNvPr id="3" name="Zástupný symbol pro obsah 2"/>
          <p:cNvSpPr>
            <a:spLocks noGrp="1"/>
          </p:cNvSpPr>
          <p:nvPr>
            <p:ph idx="1"/>
          </p:nvPr>
        </p:nvSpPr>
        <p:spPr>
          <a:xfrm>
            <a:off x="251520" y="980728"/>
            <a:ext cx="8712968" cy="2044824"/>
          </a:xfrm>
        </p:spPr>
        <p:txBody>
          <a:bodyPr/>
          <a:lstStyle/>
          <a:p>
            <a:r>
              <a:rPr lang="cs-CZ" sz="1600" dirty="0" smtClean="0"/>
              <a:t>Od počátku 21. století zaznamenán nástup </a:t>
            </a:r>
            <a:r>
              <a:rPr lang="cs-CZ" sz="1600" dirty="0" err="1" smtClean="0"/>
              <a:t>multijádrových</a:t>
            </a:r>
            <a:r>
              <a:rPr lang="cs-CZ" sz="1600" dirty="0" smtClean="0"/>
              <a:t> procesorů</a:t>
            </a:r>
          </a:p>
          <a:p>
            <a:r>
              <a:rPr lang="cs-CZ" sz="1600" dirty="0" smtClean="0"/>
              <a:t>Stupeň integrace ULSI (Ultra </a:t>
            </a:r>
            <a:r>
              <a:rPr lang="cs-CZ" sz="1600" dirty="0" err="1" smtClean="0"/>
              <a:t>Large</a:t>
            </a:r>
            <a:r>
              <a:rPr lang="cs-CZ" sz="1600" dirty="0" smtClean="0"/>
              <a:t> </a:t>
            </a:r>
            <a:r>
              <a:rPr lang="cs-CZ" sz="1600" dirty="0" err="1" smtClean="0"/>
              <a:t>Scalle</a:t>
            </a:r>
            <a:r>
              <a:rPr lang="cs-CZ" sz="1600" dirty="0" smtClean="0"/>
              <a:t> </a:t>
            </a:r>
            <a:r>
              <a:rPr lang="cs-CZ" sz="1600" dirty="0" err="1" smtClean="0"/>
              <a:t>Integration</a:t>
            </a:r>
            <a:r>
              <a:rPr lang="cs-CZ" sz="1600" dirty="0" smtClean="0"/>
              <a:t>) – nad 10</a:t>
            </a:r>
            <a:r>
              <a:rPr lang="cs-CZ" sz="1600" baseline="30000" dirty="0" smtClean="0"/>
              <a:t>9</a:t>
            </a:r>
            <a:r>
              <a:rPr lang="cs-CZ" sz="1600" dirty="0" smtClean="0"/>
              <a:t> tranzistorů na čip</a:t>
            </a:r>
          </a:p>
          <a:p>
            <a:r>
              <a:rPr lang="cs-CZ" sz="1600" dirty="0" smtClean="0"/>
              <a:t>Odemčený násobič – možno měnit taktovací frekvenci přímo z klávesnice, pokud je dostatečné chlazení, lze atakovat hranici 6 </a:t>
            </a:r>
            <a:r>
              <a:rPr lang="cs-CZ" sz="1600" dirty="0" err="1" smtClean="0"/>
              <a:t>GHz</a:t>
            </a:r>
            <a:r>
              <a:rPr lang="cs-CZ" sz="1600" dirty="0" smtClean="0"/>
              <a:t> (s běžným chladičem 5 </a:t>
            </a:r>
            <a:r>
              <a:rPr lang="cs-CZ" sz="1600" dirty="0" err="1" smtClean="0"/>
              <a:t>GHz</a:t>
            </a:r>
            <a:r>
              <a:rPr lang="cs-CZ" sz="1600" dirty="0" smtClean="0"/>
              <a:t>)</a:t>
            </a:r>
          </a:p>
          <a:p>
            <a:r>
              <a:rPr lang="cs-CZ" sz="1600" dirty="0" smtClean="0"/>
              <a:t>Podpora více procesorů na jedné desce (především servery) – paralelizace zpracování dat</a:t>
            </a:r>
          </a:p>
          <a:p>
            <a:r>
              <a:rPr lang="cs-CZ" sz="1600" dirty="0" smtClean="0"/>
              <a:t>AMD </a:t>
            </a:r>
            <a:r>
              <a:rPr lang="cs-CZ" sz="1600" dirty="0" err="1" smtClean="0"/>
              <a:t>Socket</a:t>
            </a:r>
            <a:r>
              <a:rPr lang="cs-CZ" sz="1600" dirty="0" smtClean="0"/>
              <a:t> FM1,2 – procesor obsahuje integrovaná grafická jádra čítající až tisíce  </a:t>
            </a:r>
            <a:r>
              <a:rPr lang="cs-CZ" sz="1600" dirty="0" err="1" smtClean="0"/>
              <a:t>stream</a:t>
            </a:r>
            <a:r>
              <a:rPr lang="cs-CZ" sz="1600" dirty="0" smtClean="0"/>
              <a:t> procesorů na jediném čipu</a:t>
            </a:r>
          </a:p>
          <a:p>
            <a:r>
              <a:rPr lang="cs-CZ" sz="1600" dirty="0" smtClean="0"/>
              <a:t>Grafická jádra jsou dnes výpočetně mnohem rychlejší než klasické procesory a navíc umožňují přímý grafický výstup</a:t>
            </a:r>
            <a:endParaRPr lang="cs-CZ" sz="1600" dirty="0"/>
          </a:p>
        </p:txBody>
      </p:sp>
      <p:pic>
        <p:nvPicPr>
          <p:cNvPr id="5122" name="Picture 2" descr="http://www.svethardware.cz/sh/media.nsf/0c97cd6cabb1398ec1256cc50082f4bf/aa55ad0056e544c6c1257a3d0038cd1a/Description/0.376?OpenElement&amp;FieldElemFormat=jpg"/>
          <p:cNvPicPr>
            <a:picLocks noChangeAspect="1" noChangeArrowheads="1"/>
          </p:cNvPicPr>
          <p:nvPr/>
        </p:nvPicPr>
        <p:blipFill>
          <a:blip r:embed="rId2" cstate="print"/>
          <a:srcRect/>
          <a:stretch>
            <a:fillRect/>
          </a:stretch>
        </p:blipFill>
        <p:spPr bwMode="auto">
          <a:xfrm>
            <a:off x="2267744" y="3545632"/>
            <a:ext cx="4464496" cy="3247922"/>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smtClean="0">
                <a:solidFill>
                  <a:srgbClr val="FFFF00"/>
                </a:solidFill>
              </a:rPr>
              <a:t>Počítače páté generace</a:t>
            </a:r>
            <a:endParaRPr lang="cs-CZ" dirty="0"/>
          </a:p>
        </p:txBody>
      </p:sp>
      <p:pic>
        <p:nvPicPr>
          <p:cNvPr id="4" name="Picture 2" descr="hero.png"/>
          <p:cNvPicPr>
            <a:picLocks noChangeAspect="1" noChangeArrowheads="1"/>
          </p:cNvPicPr>
          <p:nvPr/>
        </p:nvPicPr>
        <p:blipFill>
          <a:blip r:embed="rId2" cstate="print"/>
          <a:srcRect/>
          <a:stretch>
            <a:fillRect/>
          </a:stretch>
        </p:blipFill>
        <p:spPr bwMode="auto">
          <a:xfrm>
            <a:off x="1115616" y="3429000"/>
            <a:ext cx="6912768" cy="3220156"/>
          </a:xfrm>
          <a:prstGeom prst="rect">
            <a:avLst/>
          </a:prstGeom>
          <a:noFill/>
        </p:spPr>
      </p:pic>
      <p:sp>
        <p:nvSpPr>
          <p:cNvPr id="5" name="TextovéPole 4"/>
          <p:cNvSpPr txBox="1"/>
          <p:nvPr/>
        </p:nvSpPr>
        <p:spPr>
          <a:xfrm>
            <a:off x="899592" y="1052736"/>
            <a:ext cx="7272808" cy="2369880"/>
          </a:xfrm>
          <a:prstGeom prst="rect">
            <a:avLst/>
          </a:prstGeom>
          <a:noFill/>
        </p:spPr>
        <p:txBody>
          <a:bodyPr wrap="square" rtlCol="0">
            <a:spAutoFit/>
          </a:bodyPr>
          <a:lstStyle/>
          <a:p>
            <a:pPr algn="l"/>
            <a:r>
              <a:rPr lang="cs-CZ" dirty="0" smtClean="0">
                <a:solidFill>
                  <a:srgbClr val="FFFF00"/>
                </a:solidFill>
              </a:rPr>
              <a:t>Další vývojový trend – tablety:</a:t>
            </a:r>
          </a:p>
          <a:p>
            <a:pPr algn="l"/>
            <a:endParaRPr lang="cs-CZ" dirty="0" smtClean="0">
              <a:solidFill>
                <a:srgbClr val="FFFF00"/>
              </a:solidFill>
            </a:endParaRPr>
          </a:p>
          <a:p>
            <a:pPr algn="l"/>
            <a:r>
              <a:rPr lang="cs-CZ" sz="1600" dirty="0" smtClean="0">
                <a:solidFill>
                  <a:srgbClr val="FF0000"/>
                </a:solidFill>
              </a:rPr>
              <a:t>Miniaturizace, </a:t>
            </a:r>
            <a:r>
              <a:rPr lang="cs-CZ" sz="1600" dirty="0" err="1" smtClean="0">
                <a:solidFill>
                  <a:srgbClr val="FF0000"/>
                </a:solidFill>
              </a:rPr>
              <a:t>kompaktifikace</a:t>
            </a:r>
            <a:r>
              <a:rPr lang="cs-CZ" sz="1600" dirty="0" smtClean="0">
                <a:solidFill>
                  <a:srgbClr val="FF0000"/>
                </a:solidFill>
              </a:rPr>
              <a:t>, integrace </a:t>
            </a:r>
            <a:r>
              <a:rPr lang="cs-CZ" sz="1600" dirty="0" smtClean="0"/>
              <a:t>– dotykový 2D/3D display, vestavěný 2D/3D fotoaparát/kamera, vestavěný mobilní komunikátor, internet, GPS navigace, kompas, gravitační senzor, multimediální aplikace, </a:t>
            </a:r>
            <a:r>
              <a:rPr lang="cs-CZ" sz="1600" dirty="0" err="1" smtClean="0"/>
              <a:t>blutooth</a:t>
            </a:r>
            <a:r>
              <a:rPr lang="cs-CZ" sz="1600" dirty="0" smtClean="0"/>
              <a:t>, </a:t>
            </a:r>
            <a:r>
              <a:rPr lang="cs-CZ" sz="1600" dirty="0" err="1" smtClean="0"/>
              <a:t>wifi</a:t>
            </a:r>
            <a:r>
              <a:rPr lang="cs-CZ" sz="1600" dirty="0" smtClean="0"/>
              <a:t>, DTV tuner …</a:t>
            </a:r>
          </a:p>
          <a:p>
            <a:pPr algn="l"/>
            <a:r>
              <a:rPr lang="cs-CZ" sz="1600" dirty="0" smtClean="0">
                <a:solidFill>
                  <a:srgbClr val="FF0000"/>
                </a:solidFill>
              </a:rPr>
              <a:t>Inteligentní funkce </a:t>
            </a:r>
            <a:r>
              <a:rPr lang="cs-CZ" sz="1600" dirty="0" smtClean="0"/>
              <a:t>– rozpoznání a digitalizace písma, rozpoznání mluvené řeči, rozpoznání obličeje, rozpoznání otisků prstů, rozpoznávání gest ruky, inteligentní funkce fotoaparátu (automatická analýza scény), …</a:t>
            </a:r>
            <a:endParaRPr lang="cs-CZ" sz="1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smtClean="0">
                <a:solidFill>
                  <a:srgbClr val="FFFF00"/>
                </a:solidFill>
              </a:rPr>
              <a:t>Superpočítače</a:t>
            </a:r>
            <a:endParaRPr lang="cs-CZ" dirty="0">
              <a:solidFill>
                <a:srgbClr val="FFFF00"/>
              </a:solidFill>
            </a:endParaRPr>
          </a:p>
        </p:txBody>
      </p:sp>
      <p:pic>
        <p:nvPicPr>
          <p:cNvPr id="46082" name="Picture 2" descr="C:\Users\Mgr. Zoevistian\Desktop\Historie počítačů\BlueGene.jpg"/>
          <p:cNvPicPr>
            <a:picLocks noChangeAspect="1" noChangeArrowheads="1"/>
          </p:cNvPicPr>
          <p:nvPr/>
        </p:nvPicPr>
        <p:blipFill>
          <a:blip r:embed="rId2" cstate="print"/>
          <a:srcRect/>
          <a:stretch>
            <a:fillRect/>
          </a:stretch>
        </p:blipFill>
        <p:spPr bwMode="auto">
          <a:xfrm>
            <a:off x="539552" y="1268760"/>
            <a:ext cx="4422540" cy="2808313"/>
          </a:xfrm>
          <a:prstGeom prst="rect">
            <a:avLst/>
          </a:prstGeom>
          <a:noFill/>
        </p:spPr>
      </p:pic>
      <p:pic>
        <p:nvPicPr>
          <p:cNvPr id="46084" name="Picture 4" descr="http://www.zive.cz/GetFile.aspx?id_file=143002123"/>
          <p:cNvPicPr>
            <a:picLocks noChangeAspect="1" noChangeArrowheads="1"/>
          </p:cNvPicPr>
          <p:nvPr/>
        </p:nvPicPr>
        <p:blipFill>
          <a:blip r:embed="rId3" cstate="print"/>
          <a:srcRect/>
          <a:stretch>
            <a:fillRect/>
          </a:stretch>
        </p:blipFill>
        <p:spPr bwMode="auto">
          <a:xfrm>
            <a:off x="4355976" y="3645024"/>
            <a:ext cx="4320480" cy="2875421"/>
          </a:xfrm>
          <a:prstGeom prst="rect">
            <a:avLst/>
          </a:prstGeom>
          <a:noFill/>
        </p:spPr>
      </p:pic>
      <p:sp>
        <p:nvSpPr>
          <p:cNvPr id="6" name="TextovéPole 5"/>
          <p:cNvSpPr txBox="1"/>
          <p:nvPr/>
        </p:nvSpPr>
        <p:spPr>
          <a:xfrm>
            <a:off x="5004048" y="1340768"/>
            <a:ext cx="3672408" cy="2031325"/>
          </a:xfrm>
          <a:prstGeom prst="rect">
            <a:avLst/>
          </a:prstGeom>
          <a:noFill/>
        </p:spPr>
        <p:txBody>
          <a:bodyPr wrap="square" rtlCol="0">
            <a:spAutoFit/>
          </a:bodyPr>
          <a:lstStyle/>
          <a:p>
            <a:pPr algn="l"/>
            <a:r>
              <a:rPr lang="cs-CZ" dirty="0" smtClean="0"/>
              <a:t>Elektrický příkon v řádu MW</a:t>
            </a:r>
          </a:p>
          <a:p>
            <a:pPr algn="l"/>
            <a:endParaRPr lang="cs-CZ" dirty="0" smtClean="0"/>
          </a:p>
          <a:p>
            <a:pPr algn="l"/>
            <a:r>
              <a:rPr lang="cs-CZ" dirty="0" smtClean="0"/>
              <a:t>Výkon v řádu desítek </a:t>
            </a:r>
            <a:r>
              <a:rPr lang="cs-CZ" dirty="0" err="1" smtClean="0"/>
              <a:t>Pflops</a:t>
            </a:r>
            <a:endParaRPr lang="cs-CZ" dirty="0" smtClean="0"/>
          </a:p>
          <a:p>
            <a:pPr algn="l"/>
            <a:endParaRPr lang="cs-CZ" dirty="0" smtClean="0"/>
          </a:p>
          <a:p>
            <a:pPr algn="l"/>
            <a:r>
              <a:rPr lang="cs-CZ" dirty="0" smtClean="0"/>
              <a:t>Desetitisíce až statisíce procesorů</a:t>
            </a:r>
          </a:p>
          <a:p>
            <a:pPr algn="l"/>
            <a:endParaRPr lang="cs-CZ" dirty="0" smtClean="0"/>
          </a:p>
          <a:p>
            <a:pPr algn="l"/>
            <a:r>
              <a:rPr lang="cs-CZ" dirty="0" smtClean="0"/>
              <a:t>Statisíce až miliony jader</a:t>
            </a:r>
          </a:p>
        </p:txBody>
      </p:sp>
      <p:sp>
        <p:nvSpPr>
          <p:cNvPr id="7" name="TextovéPole 6"/>
          <p:cNvSpPr txBox="1"/>
          <p:nvPr/>
        </p:nvSpPr>
        <p:spPr>
          <a:xfrm>
            <a:off x="539552" y="4149080"/>
            <a:ext cx="3888432" cy="2585323"/>
          </a:xfrm>
          <a:prstGeom prst="rect">
            <a:avLst/>
          </a:prstGeom>
          <a:noFill/>
        </p:spPr>
        <p:txBody>
          <a:bodyPr wrap="square" rtlCol="0">
            <a:spAutoFit/>
          </a:bodyPr>
          <a:lstStyle/>
          <a:p>
            <a:pPr algn="l"/>
            <a:r>
              <a:rPr lang="cs-CZ" dirty="0" smtClean="0"/>
              <a:t>Vývojový trend – procesorová jádra postupně nahrazována grafickými </a:t>
            </a:r>
          </a:p>
          <a:p>
            <a:pPr algn="l"/>
            <a:endParaRPr lang="cs-CZ" dirty="0" smtClean="0"/>
          </a:p>
          <a:p>
            <a:pPr algn="l"/>
            <a:r>
              <a:rPr lang="cs-CZ" dirty="0" smtClean="0"/>
              <a:t>V roce 2010 proveden kvantový výpočet činnosti ribozomu. </a:t>
            </a:r>
          </a:p>
          <a:p>
            <a:pPr algn="l"/>
            <a:endParaRPr lang="cs-CZ" dirty="0" smtClean="0"/>
          </a:p>
          <a:p>
            <a:pPr algn="l"/>
            <a:r>
              <a:rPr lang="cs-CZ" dirty="0" smtClean="0"/>
              <a:t>Simulace činnosti mozku kočky </a:t>
            </a:r>
          </a:p>
          <a:p>
            <a:pPr algn="l"/>
            <a:r>
              <a:rPr lang="cs-CZ" dirty="0" smtClean="0"/>
              <a:t>prozatím o 3 řády pomalejší než biologický mozek</a:t>
            </a:r>
            <a:endParaRPr lang="cs-CZ"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sz="3200" dirty="0" smtClean="0">
                <a:solidFill>
                  <a:srgbClr val="FFFF00"/>
                </a:solidFill>
              </a:rPr>
              <a:t>Počítače nulté generace – řada Z (1938)</a:t>
            </a:r>
            <a:endParaRPr lang="cs-CZ" sz="3200" dirty="0">
              <a:solidFill>
                <a:srgbClr val="FFFF00"/>
              </a:solidFill>
            </a:endParaRPr>
          </a:p>
        </p:txBody>
      </p:sp>
      <p:pic>
        <p:nvPicPr>
          <p:cNvPr id="33794" name="Picture 2" descr="C:\Users\Mgr. Zoevistian\Desktop\Historie počítačů\z3.jpg"/>
          <p:cNvPicPr>
            <a:picLocks noChangeAspect="1" noChangeArrowheads="1"/>
          </p:cNvPicPr>
          <p:nvPr/>
        </p:nvPicPr>
        <p:blipFill>
          <a:blip r:embed="rId2" cstate="print"/>
          <a:srcRect/>
          <a:stretch>
            <a:fillRect/>
          </a:stretch>
        </p:blipFill>
        <p:spPr bwMode="auto">
          <a:xfrm>
            <a:off x="467544" y="2708920"/>
            <a:ext cx="3925143" cy="3945481"/>
          </a:xfrm>
          <a:prstGeom prst="rect">
            <a:avLst/>
          </a:prstGeom>
          <a:noFill/>
        </p:spPr>
      </p:pic>
      <p:pic>
        <p:nvPicPr>
          <p:cNvPr id="33795" name="Picture 3" descr="C:\Users\Mgr. Zoevistian\Desktop\Historie počítačů\Zuse3-console-800.jpg"/>
          <p:cNvPicPr>
            <a:picLocks noChangeAspect="1" noChangeArrowheads="1"/>
          </p:cNvPicPr>
          <p:nvPr/>
        </p:nvPicPr>
        <p:blipFill>
          <a:blip r:embed="rId3" cstate="print"/>
          <a:srcRect/>
          <a:stretch>
            <a:fillRect/>
          </a:stretch>
        </p:blipFill>
        <p:spPr bwMode="auto">
          <a:xfrm>
            <a:off x="4716016" y="3861048"/>
            <a:ext cx="4032448" cy="2819562"/>
          </a:xfrm>
          <a:prstGeom prst="rect">
            <a:avLst/>
          </a:prstGeom>
          <a:noFill/>
        </p:spPr>
      </p:pic>
      <p:pic>
        <p:nvPicPr>
          <p:cNvPr id="33796" name="Picture 4" descr="C:\Users\Mgr. Zoevistian\Desktop\Historie počítačů\zuseImagen1.jpg"/>
          <p:cNvPicPr>
            <a:picLocks noChangeAspect="1" noChangeArrowheads="1"/>
          </p:cNvPicPr>
          <p:nvPr/>
        </p:nvPicPr>
        <p:blipFill>
          <a:blip r:embed="rId4" cstate="print"/>
          <a:srcRect/>
          <a:stretch>
            <a:fillRect/>
          </a:stretch>
        </p:blipFill>
        <p:spPr bwMode="auto">
          <a:xfrm>
            <a:off x="6876256" y="1340768"/>
            <a:ext cx="1854362" cy="2392007"/>
          </a:xfrm>
          <a:prstGeom prst="rect">
            <a:avLst/>
          </a:prstGeom>
          <a:noFill/>
        </p:spPr>
      </p:pic>
      <p:sp>
        <p:nvSpPr>
          <p:cNvPr id="7" name="TextovéPole 6"/>
          <p:cNvSpPr txBox="1"/>
          <p:nvPr/>
        </p:nvSpPr>
        <p:spPr>
          <a:xfrm>
            <a:off x="5076056" y="3068960"/>
            <a:ext cx="1584176" cy="646331"/>
          </a:xfrm>
          <a:prstGeom prst="rect">
            <a:avLst/>
          </a:prstGeom>
          <a:noFill/>
        </p:spPr>
        <p:txBody>
          <a:bodyPr wrap="square" rtlCol="0">
            <a:spAutoFit/>
          </a:bodyPr>
          <a:lstStyle/>
          <a:p>
            <a:pPr algn="l"/>
            <a:r>
              <a:rPr lang="cs-CZ" dirty="0" smtClean="0"/>
              <a:t>Konrád </a:t>
            </a:r>
            <a:r>
              <a:rPr lang="cs-CZ" dirty="0" err="1" smtClean="0"/>
              <a:t>Zuse</a:t>
            </a:r>
            <a:r>
              <a:rPr lang="cs-CZ" dirty="0" smtClean="0"/>
              <a:t> </a:t>
            </a:r>
          </a:p>
          <a:p>
            <a:pPr algn="l"/>
            <a:r>
              <a:rPr lang="cs-CZ" dirty="0" smtClean="0"/>
              <a:t>(1910 - 1995)</a:t>
            </a:r>
            <a:endParaRPr lang="cs-CZ" dirty="0"/>
          </a:p>
        </p:txBody>
      </p:sp>
      <p:sp>
        <p:nvSpPr>
          <p:cNvPr id="8" name="TextovéPole 7"/>
          <p:cNvSpPr txBox="1"/>
          <p:nvPr/>
        </p:nvSpPr>
        <p:spPr>
          <a:xfrm>
            <a:off x="395536" y="1340768"/>
            <a:ext cx="6408712" cy="1477328"/>
          </a:xfrm>
          <a:prstGeom prst="rect">
            <a:avLst/>
          </a:prstGeom>
          <a:noFill/>
        </p:spPr>
        <p:txBody>
          <a:bodyPr wrap="square" rtlCol="0">
            <a:spAutoFit/>
          </a:bodyPr>
          <a:lstStyle/>
          <a:p>
            <a:pPr algn="l"/>
            <a:r>
              <a:rPr lang="cs-CZ" dirty="0" smtClean="0"/>
              <a:t>První funkční verze pracovala s 200 elektromagnetických relé</a:t>
            </a:r>
          </a:p>
          <a:p>
            <a:pPr algn="l"/>
            <a:r>
              <a:rPr lang="cs-CZ" dirty="0" smtClean="0"/>
              <a:t>Sečtení dvou čísel trvalo minutu, výsledek zobrazoval žárovkový display</a:t>
            </a:r>
          </a:p>
          <a:p>
            <a:pPr algn="l"/>
            <a:r>
              <a:rPr lang="cs-CZ" dirty="0" smtClean="0"/>
              <a:t>Následující verze pracovala již s 2 600 relé</a:t>
            </a:r>
          </a:p>
          <a:p>
            <a:pPr algn="l"/>
            <a:endParaRPr lang="cs-CZ"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err="1" smtClean="0">
                <a:solidFill>
                  <a:srgbClr val="FFFF00"/>
                </a:solidFill>
              </a:rPr>
              <a:t>Bremermannova</a:t>
            </a:r>
            <a:r>
              <a:rPr lang="cs-CZ" dirty="0" smtClean="0">
                <a:solidFill>
                  <a:srgbClr val="FFFF00"/>
                </a:solidFill>
              </a:rPr>
              <a:t> limita</a:t>
            </a:r>
            <a:endParaRPr lang="cs-CZ" dirty="0">
              <a:solidFill>
                <a:srgbClr val="FFFF00"/>
              </a:solidFill>
            </a:endParaRPr>
          </a:p>
        </p:txBody>
      </p:sp>
      <p:sp>
        <p:nvSpPr>
          <p:cNvPr id="3" name="Zástupný symbol pro obsah 2"/>
          <p:cNvSpPr>
            <a:spLocks noGrp="1"/>
          </p:cNvSpPr>
          <p:nvPr>
            <p:ph idx="1"/>
          </p:nvPr>
        </p:nvSpPr>
        <p:spPr>
          <a:xfrm>
            <a:off x="395536" y="2708920"/>
            <a:ext cx="8352928" cy="3917032"/>
          </a:xfrm>
        </p:spPr>
        <p:txBody>
          <a:bodyPr/>
          <a:lstStyle/>
          <a:p>
            <a:r>
              <a:rPr lang="cs-CZ" sz="2000" dirty="0" smtClean="0"/>
              <a:t>Teoreticky (na základě Heisenbergova principu neurčitosti) stanovený maximální možný poměr mezi výpočetním výkonem, hmotností a energetickým příkonem procesoru</a:t>
            </a:r>
          </a:p>
          <a:p>
            <a:r>
              <a:rPr lang="cs-CZ" sz="2000" dirty="0" smtClean="0"/>
              <a:t>Žádný stroj na zpracování informací, umělý či živý, nemůže zpracovat více než 1,4.10</a:t>
            </a:r>
            <a:r>
              <a:rPr lang="cs-CZ" sz="2000" baseline="30000" dirty="0" smtClean="0"/>
              <a:t>50</a:t>
            </a:r>
            <a:r>
              <a:rPr lang="cs-CZ" sz="2000" dirty="0" smtClean="0"/>
              <a:t> bitů za sekundu na kilogram své hmotnosti</a:t>
            </a:r>
          </a:p>
          <a:p>
            <a:r>
              <a:rPr lang="cs-CZ" sz="2000" dirty="0" smtClean="0"/>
              <a:t>Prakticky veškerou energii však dostává naše planeta ze slunečního záření, což odpovídá energetickému toku 1,6.10</a:t>
            </a:r>
            <a:r>
              <a:rPr lang="cs-CZ" sz="2000" baseline="30000" dirty="0" smtClean="0"/>
              <a:t>15</a:t>
            </a:r>
            <a:r>
              <a:rPr lang="cs-CZ" sz="2000" dirty="0" smtClean="0"/>
              <a:t> </a:t>
            </a:r>
            <a:r>
              <a:rPr lang="cs-CZ" sz="2000" dirty="0" err="1" smtClean="0"/>
              <a:t>MWh</a:t>
            </a:r>
            <a:r>
              <a:rPr lang="cs-CZ" sz="2000" dirty="0" smtClean="0"/>
              <a:t>/rok, a entropickému toku 2.10</a:t>
            </a:r>
            <a:r>
              <a:rPr lang="cs-CZ" sz="2000" baseline="30000" dirty="0" smtClean="0"/>
              <a:t>22</a:t>
            </a:r>
            <a:r>
              <a:rPr lang="cs-CZ" sz="2000" dirty="0" smtClean="0"/>
              <a:t> J.K</a:t>
            </a:r>
            <a:r>
              <a:rPr lang="cs-CZ" sz="2000" baseline="30000" dirty="0" smtClean="0"/>
              <a:t>-1</a:t>
            </a:r>
            <a:r>
              <a:rPr lang="cs-CZ" sz="2000" dirty="0" smtClean="0"/>
              <a:t> /rok. Uvážíme-li, že na 1 bit potřebujeme entropii v řádu </a:t>
            </a:r>
            <a:r>
              <a:rPr lang="cs-CZ" sz="2000" dirty="0" err="1" smtClean="0"/>
              <a:t>Boltzmannovy</a:t>
            </a:r>
            <a:r>
              <a:rPr lang="cs-CZ" sz="2000" dirty="0" smtClean="0"/>
              <a:t> konstanty, odpovídá tento entropický tok kapacitě komunikačního kanálu 10</a:t>
            </a:r>
            <a:r>
              <a:rPr lang="cs-CZ" sz="2000" baseline="30000" dirty="0" smtClean="0"/>
              <a:t>38</a:t>
            </a:r>
            <a:r>
              <a:rPr lang="cs-CZ" sz="2000" dirty="0" smtClean="0"/>
              <a:t> bit/s, což představuje horní výpočetní limit vzhledem k možnosti energetického napájení jakéhokoliv myslitelného počítače pracujícího na Zemi.</a:t>
            </a:r>
          </a:p>
        </p:txBody>
      </p:sp>
      <p:pic>
        <p:nvPicPr>
          <p:cNvPr id="1026" name="Picture 2" descr="http://upload.wikimedia.org/wikipedia/commons/thumb/c/c4/Hans-Joachim_Bremermann.jpg/220px-Hans-Joachim_Bremermann.jpg"/>
          <p:cNvPicPr>
            <a:picLocks noChangeAspect="1" noChangeArrowheads="1"/>
          </p:cNvPicPr>
          <p:nvPr/>
        </p:nvPicPr>
        <p:blipFill>
          <a:blip r:embed="rId2" cstate="print"/>
          <a:srcRect/>
          <a:stretch>
            <a:fillRect/>
          </a:stretch>
        </p:blipFill>
        <p:spPr bwMode="auto">
          <a:xfrm>
            <a:off x="899592" y="1124744"/>
            <a:ext cx="2095500" cy="1485900"/>
          </a:xfrm>
          <a:prstGeom prst="rect">
            <a:avLst/>
          </a:prstGeom>
          <a:noFill/>
        </p:spPr>
      </p:pic>
      <p:sp>
        <p:nvSpPr>
          <p:cNvPr id="5" name="TextovéPole 4"/>
          <p:cNvSpPr txBox="1"/>
          <p:nvPr/>
        </p:nvSpPr>
        <p:spPr>
          <a:xfrm>
            <a:off x="3203848" y="1988840"/>
            <a:ext cx="3672408" cy="646331"/>
          </a:xfrm>
          <a:prstGeom prst="rect">
            <a:avLst/>
          </a:prstGeom>
          <a:noFill/>
        </p:spPr>
        <p:txBody>
          <a:bodyPr wrap="square" rtlCol="0">
            <a:spAutoFit/>
          </a:bodyPr>
          <a:lstStyle/>
          <a:p>
            <a:pPr algn="l"/>
            <a:r>
              <a:rPr lang="cs-CZ" b="1" dirty="0" smtClean="0"/>
              <a:t>Hans-</a:t>
            </a:r>
            <a:r>
              <a:rPr lang="cs-CZ" b="1" dirty="0" err="1" smtClean="0"/>
              <a:t>Joachim</a:t>
            </a:r>
            <a:r>
              <a:rPr lang="cs-CZ" b="1" dirty="0" smtClean="0"/>
              <a:t> </a:t>
            </a:r>
            <a:r>
              <a:rPr lang="cs-CZ" b="1" dirty="0" err="1" smtClean="0"/>
              <a:t>Bremermann</a:t>
            </a:r>
            <a:r>
              <a:rPr lang="cs-CZ" dirty="0" smtClean="0"/>
              <a:t> (1926–1996)</a:t>
            </a:r>
            <a:endParaRPr lang="cs-CZ"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smtClean="0">
                <a:solidFill>
                  <a:srgbClr val="FFFF00"/>
                </a:solidFill>
              </a:rPr>
              <a:t>Objev </a:t>
            </a:r>
            <a:r>
              <a:rPr lang="cs-CZ" dirty="0" err="1" smtClean="0">
                <a:solidFill>
                  <a:srgbClr val="FFFF00"/>
                </a:solidFill>
              </a:rPr>
              <a:t>memristoru</a:t>
            </a:r>
            <a:r>
              <a:rPr lang="cs-CZ" dirty="0" smtClean="0">
                <a:solidFill>
                  <a:srgbClr val="FFFF00"/>
                </a:solidFill>
              </a:rPr>
              <a:t> (2008)</a:t>
            </a:r>
            <a:endParaRPr lang="cs-CZ" dirty="0">
              <a:solidFill>
                <a:srgbClr val="FFFF00"/>
              </a:solidFill>
            </a:endParaRPr>
          </a:p>
        </p:txBody>
      </p:sp>
      <p:pic>
        <p:nvPicPr>
          <p:cNvPr id="4" name="Obrázek 3" descr="memristors_never_forget.jpg"/>
          <p:cNvPicPr/>
          <p:nvPr/>
        </p:nvPicPr>
        <p:blipFill>
          <a:blip r:embed="rId2" cstate="print"/>
          <a:srcRect/>
          <a:stretch>
            <a:fillRect/>
          </a:stretch>
        </p:blipFill>
        <p:spPr bwMode="auto">
          <a:xfrm>
            <a:off x="395536" y="1124744"/>
            <a:ext cx="4464495" cy="2664296"/>
          </a:xfrm>
          <a:prstGeom prst="rect">
            <a:avLst/>
          </a:prstGeom>
          <a:noFill/>
          <a:ln w="9525">
            <a:noFill/>
            <a:miter lim="800000"/>
            <a:headEnd/>
            <a:tailEnd/>
          </a:ln>
        </p:spPr>
      </p:pic>
      <p:pic>
        <p:nvPicPr>
          <p:cNvPr id="5" name="Obrázek 4" descr="large_memristor.jpg"/>
          <p:cNvPicPr/>
          <p:nvPr/>
        </p:nvPicPr>
        <p:blipFill>
          <a:blip r:embed="rId3" cstate="print"/>
          <a:srcRect/>
          <a:stretch>
            <a:fillRect/>
          </a:stretch>
        </p:blipFill>
        <p:spPr bwMode="auto">
          <a:xfrm>
            <a:off x="395536" y="3861048"/>
            <a:ext cx="2664296" cy="2880320"/>
          </a:xfrm>
          <a:prstGeom prst="rect">
            <a:avLst/>
          </a:prstGeom>
          <a:noFill/>
          <a:ln w="9525">
            <a:noFill/>
            <a:miter lim="800000"/>
            <a:headEnd/>
            <a:tailEnd/>
          </a:ln>
        </p:spPr>
      </p:pic>
      <p:pic>
        <p:nvPicPr>
          <p:cNvPr id="6" name="Obrázek 5" descr="neuro400.jpg"/>
          <p:cNvPicPr/>
          <p:nvPr/>
        </p:nvPicPr>
        <p:blipFill>
          <a:blip r:embed="rId4" cstate="print"/>
          <a:srcRect/>
          <a:stretch>
            <a:fillRect/>
          </a:stretch>
        </p:blipFill>
        <p:spPr bwMode="auto">
          <a:xfrm>
            <a:off x="3131840" y="3861048"/>
            <a:ext cx="3521968" cy="2880320"/>
          </a:xfrm>
          <a:prstGeom prst="rect">
            <a:avLst/>
          </a:prstGeom>
          <a:noFill/>
          <a:ln w="9525">
            <a:noFill/>
            <a:miter lim="800000"/>
            <a:headEnd/>
            <a:tailEnd/>
          </a:ln>
        </p:spPr>
      </p:pic>
      <p:sp>
        <p:nvSpPr>
          <p:cNvPr id="7" name="TextovéPole 6"/>
          <p:cNvSpPr txBox="1"/>
          <p:nvPr/>
        </p:nvSpPr>
        <p:spPr>
          <a:xfrm>
            <a:off x="4932040" y="980728"/>
            <a:ext cx="4032448" cy="2862322"/>
          </a:xfrm>
          <a:prstGeom prst="rect">
            <a:avLst/>
          </a:prstGeom>
          <a:noFill/>
        </p:spPr>
        <p:txBody>
          <a:bodyPr wrap="square" rtlCol="0">
            <a:spAutoFit/>
          </a:bodyPr>
          <a:lstStyle/>
          <a:p>
            <a:pPr algn="l"/>
            <a:r>
              <a:rPr lang="cs-CZ" sz="1200" dirty="0" smtClean="0"/>
              <a:t>Teoreticky předpovězen r. 1971 (Leon </a:t>
            </a:r>
            <a:r>
              <a:rPr lang="cs-CZ" sz="1200" dirty="0" err="1" smtClean="0"/>
              <a:t>Ong</a:t>
            </a:r>
            <a:r>
              <a:rPr lang="cs-CZ" sz="1200" dirty="0" smtClean="0"/>
              <a:t> </a:t>
            </a:r>
            <a:r>
              <a:rPr lang="cs-CZ" sz="1200" dirty="0" err="1" smtClean="0"/>
              <a:t>Chua</a:t>
            </a:r>
            <a:r>
              <a:rPr lang="cs-CZ" sz="1200" dirty="0" smtClean="0"/>
              <a:t> (1936))</a:t>
            </a:r>
          </a:p>
          <a:p>
            <a:pPr algn="l"/>
            <a:r>
              <a:rPr lang="cs-CZ" sz="1200" dirty="0" smtClean="0"/>
              <a:t>Roku 2008 náhodně objevena </a:t>
            </a:r>
            <a:r>
              <a:rPr lang="cs-CZ" sz="1200" dirty="0" err="1" smtClean="0"/>
              <a:t>memristance</a:t>
            </a:r>
            <a:r>
              <a:rPr lang="cs-CZ" sz="1200" dirty="0" smtClean="0"/>
              <a:t> </a:t>
            </a:r>
          </a:p>
          <a:p>
            <a:pPr algn="l"/>
            <a:r>
              <a:rPr lang="cs-CZ" sz="1200" dirty="0" smtClean="0"/>
              <a:t>u </a:t>
            </a:r>
            <a:r>
              <a:rPr lang="cs-CZ" sz="1200" dirty="0" err="1" smtClean="0"/>
              <a:t>nanostruktury</a:t>
            </a:r>
            <a:r>
              <a:rPr lang="cs-CZ" sz="1200" dirty="0" smtClean="0"/>
              <a:t> TiO</a:t>
            </a:r>
            <a:r>
              <a:rPr lang="cs-CZ" sz="1200" baseline="-25000" dirty="0" smtClean="0"/>
              <a:t>2 </a:t>
            </a:r>
            <a:r>
              <a:rPr lang="cs-CZ" sz="1200" dirty="0" smtClean="0"/>
              <a:t> (firma HP). </a:t>
            </a:r>
          </a:p>
          <a:p>
            <a:pPr algn="l"/>
            <a:r>
              <a:rPr lang="cs-CZ" sz="1200" dirty="0" err="1" smtClean="0"/>
              <a:t>Memristory</a:t>
            </a:r>
            <a:r>
              <a:rPr lang="cs-CZ" sz="1200" dirty="0" smtClean="0"/>
              <a:t> napodobují synapse v mozku, umožňují kdykoliv </a:t>
            </a:r>
            <a:r>
              <a:rPr lang="cs-CZ" sz="1200" dirty="0" err="1" smtClean="0"/>
              <a:t>překonfigurovat</a:t>
            </a:r>
            <a:r>
              <a:rPr lang="cs-CZ" sz="1200" dirty="0" smtClean="0"/>
              <a:t> stav a tím vyvolat změnu uspořádání celých logických obvodů. </a:t>
            </a:r>
          </a:p>
          <a:p>
            <a:pPr algn="l"/>
            <a:r>
              <a:rPr lang="cs-CZ" sz="1200" dirty="0" smtClean="0"/>
              <a:t>Z </a:t>
            </a:r>
            <a:r>
              <a:rPr lang="cs-CZ" sz="1200" dirty="0" err="1" smtClean="0"/>
              <a:t>memristorů</a:t>
            </a:r>
            <a:r>
              <a:rPr lang="cs-CZ" sz="1200" dirty="0" smtClean="0"/>
              <a:t> lze revolučním způsobem tvořit učící se analogové neuronové sítě, které fungují podobně jako mozek. </a:t>
            </a:r>
          </a:p>
          <a:p>
            <a:pPr algn="l"/>
            <a:r>
              <a:rPr lang="cs-CZ" sz="1200" dirty="0" smtClean="0"/>
              <a:t>Chování </a:t>
            </a:r>
            <a:r>
              <a:rPr lang="cs-CZ" sz="1200" dirty="0" err="1" smtClean="0"/>
              <a:t>memristoru</a:t>
            </a:r>
            <a:r>
              <a:rPr lang="cs-CZ" sz="1200" dirty="0" smtClean="0"/>
              <a:t> lze sice částečně napodobit obvodem s řadou tranzistorů a odporů, výhoda je však v jednoduchosti a efektivnosti, kdy stejnou funkci zastane jediný prvek.</a:t>
            </a:r>
          </a:p>
          <a:p>
            <a:pPr algn="l"/>
            <a:r>
              <a:rPr lang="cs-CZ" sz="1200" dirty="0" smtClean="0"/>
              <a:t>Roku 2012 vytvořeny první logické obvody a paměti (MCAM) na bázi </a:t>
            </a:r>
            <a:r>
              <a:rPr lang="cs-CZ" sz="1200" dirty="0" err="1" smtClean="0"/>
              <a:t>memristorů</a:t>
            </a:r>
            <a:r>
              <a:rPr lang="cs-CZ" sz="1200" dirty="0" smtClean="0"/>
              <a:t> na místo tranzistorů.</a:t>
            </a:r>
          </a:p>
        </p:txBody>
      </p:sp>
      <p:pic>
        <p:nvPicPr>
          <p:cNvPr id="1026" name="Picture 2" descr="http://acri2012.duth.gr/images/inv-1.jpg"/>
          <p:cNvPicPr>
            <a:picLocks noChangeAspect="1" noChangeArrowheads="1"/>
          </p:cNvPicPr>
          <p:nvPr/>
        </p:nvPicPr>
        <p:blipFill>
          <a:blip r:embed="rId5" cstate="print"/>
          <a:srcRect/>
          <a:stretch>
            <a:fillRect/>
          </a:stretch>
        </p:blipFill>
        <p:spPr bwMode="auto">
          <a:xfrm>
            <a:off x="6732240" y="3861048"/>
            <a:ext cx="2066490" cy="288032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smtClean="0">
                <a:solidFill>
                  <a:srgbClr val="FFFF00"/>
                </a:solidFill>
              </a:rPr>
              <a:t>Počítače šesté generace</a:t>
            </a:r>
            <a:endParaRPr lang="cs-CZ" dirty="0">
              <a:solidFill>
                <a:srgbClr val="FFFF00"/>
              </a:solidFill>
            </a:endParaRPr>
          </a:p>
        </p:txBody>
      </p:sp>
      <p:sp>
        <p:nvSpPr>
          <p:cNvPr id="4" name="TextovéPole 3"/>
          <p:cNvSpPr txBox="1"/>
          <p:nvPr/>
        </p:nvSpPr>
        <p:spPr>
          <a:xfrm>
            <a:off x="251520" y="1102578"/>
            <a:ext cx="3888432" cy="5755422"/>
          </a:xfrm>
          <a:prstGeom prst="rect">
            <a:avLst/>
          </a:prstGeom>
          <a:noFill/>
        </p:spPr>
        <p:txBody>
          <a:bodyPr wrap="square" rtlCol="0">
            <a:spAutoFit/>
          </a:bodyPr>
          <a:lstStyle/>
          <a:p>
            <a:pPr algn="l"/>
            <a:r>
              <a:rPr lang="cs-CZ" sz="1600" dirty="0" smtClean="0"/>
              <a:t>Projekt </a:t>
            </a:r>
            <a:r>
              <a:rPr lang="cs-CZ" sz="1600" dirty="0" err="1" smtClean="0"/>
              <a:t>SyNAPSE</a:t>
            </a:r>
            <a:r>
              <a:rPr lang="cs-CZ" sz="1600" dirty="0" smtClean="0"/>
              <a:t> (IBM, DARPA)</a:t>
            </a:r>
          </a:p>
          <a:p>
            <a:pPr algn="l"/>
            <a:endParaRPr lang="cs-CZ" sz="1600" dirty="0" smtClean="0"/>
          </a:p>
          <a:p>
            <a:pPr algn="l"/>
            <a:r>
              <a:rPr lang="cs-CZ" sz="1600" dirty="0" smtClean="0"/>
              <a:t>Tranzistory SOI-CMOS přímo svázány </a:t>
            </a:r>
          </a:p>
          <a:p>
            <a:pPr algn="l"/>
            <a:r>
              <a:rPr lang="cs-CZ" sz="1600" dirty="0" smtClean="0"/>
              <a:t>s vlastními paměťovými moduly - napodobují tak živé neurony (mikroprocesor se sám učí)</a:t>
            </a:r>
          </a:p>
          <a:p>
            <a:pPr algn="l"/>
            <a:endParaRPr lang="cs-CZ" sz="1600" dirty="0" smtClean="0"/>
          </a:p>
          <a:p>
            <a:pPr algn="l"/>
            <a:r>
              <a:rPr lang="cs-CZ" sz="1600" dirty="0" smtClean="0"/>
              <a:t>Do budoucna se počítá s využitím </a:t>
            </a:r>
            <a:r>
              <a:rPr lang="cs-CZ" sz="1600" dirty="0" err="1" smtClean="0"/>
              <a:t>memristorů</a:t>
            </a:r>
            <a:r>
              <a:rPr lang="cs-CZ" sz="1600" dirty="0" smtClean="0"/>
              <a:t> na místo obvodů se</a:t>
            </a:r>
          </a:p>
          <a:p>
            <a:pPr algn="l"/>
            <a:r>
              <a:rPr lang="cs-CZ" sz="1600" dirty="0" smtClean="0"/>
              <a:t>SOI-CMOS tranzistory</a:t>
            </a:r>
          </a:p>
          <a:p>
            <a:pPr algn="l"/>
            <a:endParaRPr lang="cs-CZ" sz="1600" dirty="0" smtClean="0"/>
          </a:p>
          <a:p>
            <a:pPr algn="l"/>
            <a:r>
              <a:rPr lang="cs-CZ" sz="1600" dirty="0" smtClean="0"/>
              <a:t>V současnosti probíhá vývoj procesoru s 10</a:t>
            </a:r>
            <a:r>
              <a:rPr lang="cs-CZ" sz="1600" baseline="30000" dirty="0" smtClean="0"/>
              <a:t>6</a:t>
            </a:r>
            <a:r>
              <a:rPr lang="cs-CZ" sz="1600" dirty="0" smtClean="0"/>
              <a:t> neurony (10</a:t>
            </a:r>
            <a:r>
              <a:rPr lang="cs-CZ" sz="1600" baseline="30000" dirty="0" smtClean="0"/>
              <a:t>10</a:t>
            </a:r>
            <a:r>
              <a:rPr lang="cs-CZ" sz="1600" dirty="0" smtClean="0"/>
              <a:t> synapsemi) který umožní simulovat mozek myši v reálném čase</a:t>
            </a:r>
          </a:p>
          <a:p>
            <a:pPr algn="l"/>
            <a:endParaRPr lang="cs-CZ" sz="1600" dirty="0" smtClean="0"/>
          </a:p>
          <a:p>
            <a:pPr algn="l"/>
            <a:r>
              <a:rPr lang="cs-CZ" sz="1600" dirty="0" smtClean="0"/>
              <a:t>Do konce desetiletí předpokládán vývoj </a:t>
            </a:r>
            <a:r>
              <a:rPr lang="cs-CZ" sz="1600" dirty="0" err="1" smtClean="0"/>
              <a:t>neuronálního</a:t>
            </a:r>
            <a:r>
              <a:rPr lang="cs-CZ" sz="1600" dirty="0" smtClean="0"/>
              <a:t> procesoru s 10</a:t>
            </a:r>
            <a:r>
              <a:rPr lang="cs-CZ" sz="1600" baseline="30000" dirty="0" smtClean="0"/>
              <a:t>9</a:t>
            </a:r>
            <a:r>
              <a:rPr lang="cs-CZ" sz="1600" dirty="0" smtClean="0"/>
              <a:t> neurony (10</a:t>
            </a:r>
            <a:r>
              <a:rPr lang="cs-CZ" sz="1600" baseline="30000" dirty="0" smtClean="0"/>
              <a:t>13</a:t>
            </a:r>
            <a:r>
              <a:rPr lang="cs-CZ" sz="1600" dirty="0" smtClean="0"/>
              <a:t> synapsí), odpovídající výkonem mozku kočky</a:t>
            </a:r>
          </a:p>
          <a:p>
            <a:pPr algn="l"/>
            <a:endParaRPr lang="cs-CZ" sz="1600" dirty="0" smtClean="0"/>
          </a:p>
          <a:p>
            <a:pPr algn="l"/>
            <a:r>
              <a:rPr lang="cs-CZ" sz="1600" dirty="0" smtClean="0"/>
              <a:t>Vývoj umělé inteligence podobné lidské se očekává do konce 20. let</a:t>
            </a:r>
            <a:endParaRPr lang="cs-CZ" sz="1600" dirty="0"/>
          </a:p>
        </p:txBody>
      </p:sp>
      <p:pic>
        <p:nvPicPr>
          <p:cNvPr id="47106" name="Picture 2" descr="http://www.makropulos.cz/img/rust-pocitacoveho-vykonu-pro-simulace-lidskeho-mozku.gif"/>
          <p:cNvPicPr>
            <a:picLocks noChangeAspect="1" noChangeArrowheads="1"/>
          </p:cNvPicPr>
          <p:nvPr/>
        </p:nvPicPr>
        <p:blipFill>
          <a:blip r:embed="rId2" cstate="print"/>
          <a:srcRect/>
          <a:stretch>
            <a:fillRect/>
          </a:stretch>
        </p:blipFill>
        <p:spPr bwMode="auto">
          <a:xfrm>
            <a:off x="4139952" y="1124744"/>
            <a:ext cx="4693196" cy="3201001"/>
          </a:xfrm>
          <a:prstGeom prst="rect">
            <a:avLst/>
          </a:prstGeom>
          <a:noFill/>
        </p:spPr>
      </p:pic>
      <p:pic>
        <p:nvPicPr>
          <p:cNvPr id="8" name="Picture 4" descr="http://data.pcworld.cz/img/article/img/75/1732cbde50b404676b3d5d2f83aaf1.jpg"/>
          <p:cNvPicPr>
            <a:picLocks noChangeAspect="1" noChangeArrowheads="1"/>
          </p:cNvPicPr>
          <p:nvPr/>
        </p:nvPicPr>
        <p:blipFill>
          <a:blip r:embed="rId3" cstate="print"/>
          <a:srcRect l="13103" r="13000"/>
          <a:stretch>
            <a:fillRect/>
          </a:stretch>
        </p:blipFill>
        <p:spPr bwMode="auto">
          <a:xfrm>
            <a:off x="6802130" y="4653136"/>
            <a:ext cx="2057523" cy="2088232"/>
          </a:xfrm>
          <a:prstGeom prst="rect">
            <a:avLst/>
          </a:prstGeom>
          <a:noFill/>
        </p:spPr>
      </p:pic>
      <p:pic>
        <p:nvPicPr>
          <p:cNvPr id="3074" name="Picture 2" descr="http://t2.gstatic.com/images?q=tbn:ANd9GcQfTicRN3PaluSmofRQWlpElHxjsBnmpi4KQ66b_4TddK3t-G5M"/>
          <p:cNvPicPr>
            <a:picLocks noChangeAspect="1" noChangeArrowheads="1"/>
          </p:cNvPicPr>
          <p:nvPr/>
        </p:nvPicPr>
        <p:blipFill>
          <a:blip r:embed="rId4" cstate="print"/>
          <a:srcRect/>
          <a:stretch>
            <a:fillRect/>
          </a:stretch>
        </p:blipFill>
        <p:spPr bwMode="auto">
          <a:xfrm>
            <a:off x="4139952" y="4653136"/>
            <a:ext cx="2608325" cy="2016224"/>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71400"/>
            <a:ext cx="8229600" cy="1143000"/>
          </a:xfrm>
        </p:spPr>
        <p:txBody>
          <a:bodyPr/>
          <a:lstStyle/>
          <a:p>
            <a:r>
              <a:rPr lang="cs-CZ" sz="4000" dirty="0" err="1" smtClean="0">
                <a:solidFill>
                  <a:srgbClr val="FFFF00"/>
                </a:solidFill>
              </a:rPr>
              <a:t>Spintronika</a:t>
            </a:r>
            <a:r>
              <a:rPr lang="cs-CZ" sz="4000" dirty="0" smtClean="0">
                <a:solidFill>
                  <a:srgbClr val="FFFF00"/>
                </a:solidFill>
              </a:rPr>
              <a:t> a kvantové počítače</a:t>
            </a:r>
            <a:endParaRPr lang="cs-CZ" sz="4000" dirty="0">
              <a:solidFill>
                <a:srgbClr val="FFFF00"/>
              </a:solidFill>
            </a:endParaRPr>
          </a:p>
        </p:txBody>
      </p:sp>
      <p:sp>
        <p:nvSpPr>
          <p:cNvPr id="3" name="Zástupný symbol pro obsah 2"/>
          <p:cNvSpPr>
            <a:spLocks noGrp="1"/>
          </p:cNvSpPr>
          <p:nvPr>
            <p:ph idx="1"/>
          </p:nvPr>
        </p:nvSpPr>
        <p:spPr>
          <a:xfrm>
            <a:off x="0" y="692696"/>
            <a:ext cx="9144000" cy="6165304"/>
          </a:xfrm>
        </p:spPr>
        <p:txBody>
          <a:bodyPr/>
          <a:lstStyle/>
          <a:p>
            <a:r>
              <a:rPr lang="cs-CZ" sz="1400" b="1" dirty="0" smtClean="0">
                <a:solidFill>
                  <a:srgbClr val="FF0000"/>
                </a:solidFill>
              </a:rPr>
              <a:t>Element kvantové informace</a:t>
            </a:r>
            <a:r>
              <a:rPr lang="cs-CZ" sz="1400" dirty="0" smtClean="0"/>
              <a:t> – </a:t>
            </a:r>
            <a:r>
              <a:rPr lang="cs-CZ" sz="1400" dirty="0" err="1" smtClean="0"/>
              <a:t>qubit</a:t>
            </a:r>
            <a:r>
              <a:rPr lang="cs-CZ" sz="1400" dirty="0" smtClean="0"/>
              <a:t> (Schumacher 1995)</a:t>
            </a:r>
          </a:p>
          <a:p>
            <a:r>
              <a:rPr lang="cs-CZ" sz="1400" dirty="0" smtClean="0"/>
              <a:t>V klasické teorii informace je počet možných stavů elementů informace reprezentován body v                      2n-dimenzionálním vektorovém prostoru (stavové prostory se kombinují jako kartézský součin)</a:t>
            </a:r>
          </a:p>
          <a:p>
            <a:r>
              <a:rPr lang="cs-CZ" sz="1400" dirty="0" smtClean="0"/>
              <a:t>V kvantové teorii informace je systém složený z </a:t>
            </a:r>
            <a:r>
              <a:rPr lang="cs-CZ" sz="1400" i="1" dirty="0" smtClean="0"/>
              <a:t>n</a:t>
            </a:r>
            <a:r>
              <a:rPr lang="cs-CZ" sz="1400" dirty="0" smtClean="0"/>
              <a:t> </a:t>
            </a:r>
            <a:r>
              <a:rPr lang="cs-CZ" sz="1400" dirty="0" err="1" smtClean="0"/>
              <a:t>qubitů</a:t>
            </a:r>
            <a:r>
              <a:rPr lang="cs-CZ" sz="1400" dirty="0" smtClean="0"/>
              <a:t> reprezentován body v 2</a:t>
            </a:r>
            <a:r>
              <a:rPr lang="cs-CZ" sz="1400" baseline="30000" dirty="0" smtClean="0"/>
              <a:t>n</a:t>
            </a:r>
            <a:r>
              <a:rPr lang="cs-CZ" sz="1400" dirty="0" smtClean="0"/>
              <a:t>-dimenzionálním komplexním </a:t>
            </a:r>
            <a:r>
              <a:rPr lang="cs-CZ" sz="1400" dirty="0" err="1" smtClean="0"/>
              <a:t>Hilbertově</a:t>
            </a:r>
            <a:r>
              <a:rPr lang="cs-CZ" sz="1400" dirty="0" smtClean="0"/>
              <a:t> prostoru (stavové prostory se kombinují jako tenzorový součin)</a:t>
            </a:r>
          </a:p>
          <a:p>
            <a:r>
              <a:rPr lang="cs-CZ" sz="1400" dirty="0" smtClean="0"/>
              <a:t>Tato skutečnost umožňuje exponenciální urychlení výpočtů na kvantových počítačích ve srovnání s klasickými - na rozdíl od běžného procesoru, ve kterém každý tranzistor může nabývat hodnoty buď 0 nebo 1, </a:t>
            </a:r>
            <a:r>
              <a:rPr lang="cs-CZ" sz="1400" dirty="0" err="1" smtClean="0"/>
              <a:t>qubit</a:t>
            </a:r>
            <a:r>
              <a:rPr lang="cs-CZ" sz="1400" dirty="0" smtClean="0"/>
              <a:t> může nabývat obou těchto hodnot v jednom čase .</a:t>
            </a:r>
          </a:p>
          <a:p>
            <a:r>
              <a:rPr lang="cs-CZ" sz="1400" dirty="0" smtClean="0"/>
              <a:t>16-bitový procesor může v jednom okamžiku počítat jen s jednou z 65 tisíc hodnot, ale 16-</a:t>
            </a:r>
            <a:r>
              <a:rPr lang="cs-CZ" sz="1400" dirty="0" err="1" smtClean="0"/>
              <a:t>qubitový</a:t>
            </a:r>
            <a:r>
              <a:rPr lang="cs-CZ" sz="1400" dirty="0" smtClean="0"/>
              <a:t> procesor může počítat s 65 tisíci hodnotami naráz díky kvantové superpozici</a:t>
            </a:r>
          </a:p>
          <a:p>
            <a:r>
              <a:rPr lang="cs-CZ" sz="1400" dirty="0" smtClean="0"/>
              <a:t>V kvantové teorii informace se jak informatika, tak i matematika stávají pouhými odvětvími fyziky. Na </a:t>
            </a:r>
            <a:r>
              <a:rPr lang="cs-CZ" sz="1400" dirty="0" err="1" smtClean="0"/>
              <a:t>qubit</a:t>
            </a:r>
            <a:r>
              <a:rPr lang="cs-CZ" sz="1400" dirty="0" smtClean="0"/>
              <a:t> lze pohlížet jako na virtuální částici a v analogii k antičásticím lze zavést rovněž </a:t>
            </a:r>
            <a:r>
              <a:rPr lang="cs-CZ" sz="1400" dirty="0" err="1" smtClean="0"/>
              <a:t>antiqubit</a:t>
            </a:r>
            <a:r>
              <a:rPr lang="cs-CZ" sz="1400" dirty="0" smtClean="0"/>
              <a:t> nesoucí zápornou informaci</a:t>
            </a:r>
          </a:p>
          <a:p>
            <a:r>
              <a:rPr lang="cs-CZ" sz="1400" b="1" dirty="0" smtClean="0">
                <a:solidFill>
                  <a:srgbClr val="FF0000"/>
                </a:solidFill>
              </a:rPr>
              <a:t>Kvantová </a:t>
            </a:r>
            <a:r>
              <a:rPr lang="cs-CZ" sz="1400" b="1" dirty="0" err="1" smtClean="0">
                <a:solidFill>
                  <a:srgbClr val="FF0000"/>
                </a:solidFill>
              </a:rPr>
              <a:t>teleportace</a:t>
            </a:r>
            <a:r>
              <a:rPr lang="cs-CZ" sz="1400" dirty="0" smtClean="0"/>
              <a:t> navržena r. 1993 (</a:t>
            </a:r>
            <a:r>
              <a:rPr lang="cs-CZ" sz="1400" dirty="0" err="1" smtClean="0"/>
              <a:t>Bennett</a:t>
            </a:r>
            <a:r>
              <a:rPr lang="cs-CZ" sz="1400" dirty="0" smtClean="0"/>
              <a:t>) a poprvé uskutečněna v r. 1997 v Innsbrucku</a:t>
            </a:r>
          </a:p>
          <a:p>
            <a:r>
              <a:rPr lang="cs-CZ" sz="1400" dirty="0" smtClean="0"/>
              <a:t>Založena na tenzorovém součinu </a:t>
            </a:r>
            <a:r>
              <a:rPr lang="cs-CZ" sz="1400" dirty="0" err="1" smtClean="0"/>
              <a:t>Hilbertových</a:t>
            </a:r>
            <a:r>
              <a:rPr lang="cs-CZ" sz="1400" dirty="0" smtClean="0"/>
              <a:t> prostorů (</a:t>
            </a:r>
            <a:r>
              <a:rPr lang="cs-CZ" sz="1400" dirty="0" err="1" smtClean="0"/>
              <a:t>entanglement</a:t>
            </a:r>
            <a:r>
              <a:rPr lang="cs-CZ" sz="1400" dirty="0" smtClean="0"/>
              <a:t> stavů) a vzájemném vztahu různých bází (</a:t>
            </a:r>
            <a:r>
              <a:rPr lang="cs-CZ" sz="1400" dirty="0" err="1" smtClean="0"/>
              <a:t>Bellovy</a:t>
            </a:r>
            <a:r>
              <a:rPr lang="cs-CZ" sz="1400" dirty="0" smtClean="0"/>
              <a:t> stavy)</a:t>
            </a:r>
          </a:p>
          <a:p>
            <a:r>
              <a:rPr lang="cs-CZ" sz="1400" dirty="0" smtClean="0"/>
              <a:t>Při kvantové </a:t>
            </a:r>
            <a:r>
              <a:rPr lang="cs-CZ" sz="1400" dirty="0" err="1" smtClean="0"/>
              <a:t>teleportaci</a:t>
            </a:r>
            <a:r>
              <a:rPr lang="cs-CZ" sz="1400" dirty="0" smtClean="0"/>
              <a:t> se přenášejí virtuální EPR (</a:t>
            </a:r>
            <a:r>
              <a:rPr lang="cs-CZ" sz="1400" dirty="0" err="1" smtClean="0"/>
              <a:t>Einstein</a:t>
            </a:r>
            <a:r>
              <a:rPr lang="cs-CZ" sz="1400" dirty="0" smtClean="0"/>
              <a:t>-</a:t>
            </a:r>
            <a:r>
              <a:rPr lang="cs-CZ" sz="1400" dirty="0" err="1" smtClean="0"/>
              <a:t>Podolsky</a:t>
            </a:r>
            <a:r>
              <a:rPr lang="cs-CZ" sz="1400" dirty="0" smtClean="0"/>
              <a:t>-Rosen) páry tzv. </a:t>
            </a:r>
            <a:r>
              <a:rPr lang="cs-CZ" sz="1400" dirty="0" err="1" smtClean="0"/>
              <a:t>ebitů</a:t>
            </a:r>
            <a:r>
              <a:rPr lang="cs-CZ" sz="1400" dirty="0" smtClean="0"/>
              <a:t>, vytvořené z entropického vakua. Konkrétní informační proces pak lze popsat pomocí analogie </a:t>
            </a:r>
            <a:r>
              <a:rPr lang="cs-CZ" sz="1400" dirty="0" err="1" smtClean="0"/>
              <a:t>Feynmanových</a:t>
            </a:r>
            <a:r>
              <a:rPr lang="cs-CZ" sz="1400" dirty="0" smtClean="0"/>
              <a:t> diagramů  s </a:t>
            </a:r>
            <a:r>
              <a:rPr lang="cs-CZ" sz="1400" dirty="0" err="1" smtClean="0"/>
              <a:t>ebity</a:t>
            </a:r>
            <a:r>
              <a:rPr lang="cs-CZ" sz="1400" dirty="0" smtClean="0"/>
              <a:t> a </a:t>
            </a:r>
            <a:r>
              <a:rPr lang="cs-CZ" sz="1400" dirty="0" err="1" smtClean="0"/>
              <a:t>antiebity</a:t>
            </a:r>
            <a:endParaRPr lang="cs-CZ" sz="1400" dirty="0" smtClean="0"/>
          </a:p>
          <a:p>
            <a:r>
              <a:rPr lang="cs-CZ" sz="1400" dirty="0" smtClean="0"/>
              <a:t>V reálných </a:t>
            </a:r>
            <a:r>
              <a:rPr lang="cs-CZ" sz="1400" dirty="0" err="1" smtClean="0"/>
              <a:t>teleportačních</a:t>
            </a:r>
            <a:r>
              <a:rPr lang="cs-CZ" sz="1400" dirty="0" smtClean="0"/>
              <a:t> obvodech pro kvantové počítače může hrát úlohu </a:t>
            </a:r>
            <a:r>
              <a:rPr lang="cs-CZ" sz="1400" dirty="0" err="1" smtClean="0"/>
              <a:t>ebitu</a:t>
            </a:r>
            <a:r>
              <a:rPr lang="cs-CZ" sz="1400" dirty="0" smtClean="0"/>
              <a:t> např. spin elektronu obsazujícího orbitální stav v polovodičové kvantové tečce – uměle vytvořené potenciálové jámě modifikovatelné hloubky (</a:t>
            </a:r>
            <a:r>
              <a:rPr lang="cs-CZ" sz="1400" dirty="0" err="1" smtClean="0"/>
              <a:t>spintronika</a:t>
            </a:r>
            <a:r>
              <a:rPr lang="cs-CZ" sz="1400" dirty="0" smtClean="0"/>
              <a:t>). </a:t>
            </a:r>
          </a:p>
          <a:p>
            <a:r>
              <a:rPr lang="cs-CZ" sz="1400" b="1" dirty="0" err="1" smtClean="0">
                <a:solidFill>
                  <a:srgbClr val="FF0000"/>
                </a:solidFill>
              </a:rPr>
              <a:t>Spintronika</a:t>
            </a:r>
            <a:r>
              <a:rPr lang="cs-CZ" sz="1400" dirty="0" smtClean="0"/>
              <a:t> nepracuje s přenosem náboje elektronu (jako elektronika), ale kvantové vlastnosti zvané spin</a:t>
            </a:r>
          </a:p>
          <a:p>
            <a:r>
              <a:rPr lang="cs-CZ" sz="1400" dirty="0" smtClean="0"/>
              <a:t>První </a:t>
            </a:r>
            <a:r>
              <a:rPr lang="cs-CZ" sz="1400" dirty="0" err="1" smtClean="0"/>
              <a:t>spintronické</a:t>
            </a:r>
            <a:r>
              <a:rPr lang="cs-CZ" sz="1400" dirty="0" smtClean="0"/>
              <a:t> logické obvody zkonstruovány r. 1997, donedávna však komerčně realizovány pouze </a:t>
            </a:r>
            <a:r>
              <a:rPr lang="cs-CZ" sz="1400" dirty="0" err="1" smtClean="0"/>
              <a:t>spintronické</a:t>
            </a:r>
            <a:r>
              <a:rPr lang="cs-CZ" sz="1400" dirty="0" smtClean="0"/>
              <a:t> paměti MRAM (solid </a:t>
            </a:r>
            <a:r>
              <a:rPr lang="cs-CZ" sz="1400" dirty="0" err="1" smtClean="0"/>
              <a:t>state</a:t>
            </a:r>
            <a:r>
              <a:rPr lang="cs-CZ" sz="1400" dirty="0" smtClean="0"/>
              <a:t> disky)</a:t>
            </a:r>
          </a:p>
          <a:p>
            <a:r>
              <a:rPr lang="cs-CZ" sz="1400" dirty="0" smtClean="0"/>
              <a:t>Všechny dosud realizované kvantové logické obvody nutno chladit na teplotu kapalného helia</a:t>
            </a:r>
          </a:p>
          <a:p>
            <a:pPr>
              <a:buNone/>
            </a:pPr>
            <a:endParaRPr lang="cs-CZ"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err="1" smtClean="0">
                <a:solidFill>
                  <a:srgbClr val="FFFF00"/>
                </a:solidFill>
              </a:rPr>
              <a:t>Dekoherence</a:t>
            </a:r>
            <a:endParaRPr lang="en-US" dirty="0">
              <a:solidFill>
                <a:srgbClr val="FFFF00"/>
              </a:solidFill>
            </a:endParaRPr>
          </a:p>
        </p:txBody>
      </p:sp>
      <p:sp>
        <p:nvSpPr>
          <p:cNvPr id="3" name="Zástupný symbol pro obsah 2"/>
          <p:cNvSpPr>
            <a:spLocks noGrp="1"/>
          </p:cNvSpPr>
          <p:nvPr>
            <p:ph idx="1"/>
          </p:nvPr>
        </p:nvSpPr>
        <p:spPr>
          <a:xfrm>
            <a:off x="467544" y="1124744"/>
            <a:ext cx="8229600" cy="3412976"/>
          </a:xfrm>
        </p:spPr>
        <p:txBody>
          <a:bodyPr/>
          <a:lstStyle/>
          <a:p>
            <a:r>
              <a:rPr lang="cs-CZ" sz="1600" dirty="0" smtClean="0"/>
              <a:t>Vlnová funkce při kontaktu s vnějším světem zkolabuje. Kvantový počítač je tedy jakousi černou skřínkou, v níž výpočetní proces probíhá zcela izolovaně od okolí.</a:t>
            </a:r>
            <a:endParaRPr lang="cs-CZ" dirty="0" smtClean="0"/>
          </a:p>
          <a:p>
            <a:r>
              <a:rPr lang="cs-CZ" sz="1600" dirty="0" smtClean="0"/>
              <a:t>Extrémní závislost kvantových počítačů na vnějších vlivech je jednak problémem při jejich konstrukci, jednak působí problémy při zápisu dat a jejich čtení - vstup i výstup dat jsou destruktivními interakcemi.</a:t>
            </a:r>
          </a:p>
          <a:p>
            <a:r>
              <a:rPr lang="cs-CZ" sz="1600" dirty="0" smtClean="0"/>
              <a:t>Proces výpočtu je tedy třeba nechat proběhnout celý najednou a až pak odečíst výsledek – přičemž nutně způsobíme kolaps procesu. Poté kvantový počítač opět restartuje.</a:t>
            </a:r>
          </a:p>
          <a:p>
            <a:r>
              <a:rPr lang="cs-CZ" sz="1600" dirty="0" smtClean="0"/>
              <a:t>Protože v kvantovém počítači dříve či později dojde k destruktivní interakci s okolím, musí příslušný výpočet proběhnout dostatečně rychle. Frekvence kvantového počítače, potřebná k tomu, aby ještě před kolapsem vlnové funkce stihl dokončit nějaký prakticky použitelný výpočet, musí být proto velmi vysoká – mnohem vyšší, než u současných počítačů.</a:t>
            </a:r>
          </a:p>
        </p:txBody>
      </p:sp>
      <p:pic>
        <p:nvPicPr>
          <p:cNvPr id="15363" name="il_fi" descr="stm"/>
          <p:cNvPicPr>
            <a:picLocks noChangeAspect="1" noChangeArrowheads="1"/>
          </p:cNvPicPr>
          <p:nvPr/>
        </p:nvPicPr>
        <p:blipFill>
          <a:blip r:embed="rId2" cstate="print"/>
          <a:srcRect t="16952" b="5511"/>
          <a:stretch>
            <a:fillRect/>
          </a:stretch>
        </p:blipFill>
        <p:spPr bwMode="auto">
          <a:xfrm>
            <a:off x="899592" y="4581129"/>
            <a:ext cx="3816424" cy="2088232"/>
          </a:xfrm>
          <a:prstGeom prst="rect">
            <a:avLst/>
          </a:prstGeom>
          <a:noFill/>
          <a:ln w="9525">
            <a:noFill/>
            <a:miter lim="800000"/>
            <a:headEnd/>
            <a:tailEnd/>
          </a:ln>
        </p:spPr>
      </p:pic>
      <p:pic>
        <p:nvPicPr>
          <p:cNvPr id="15365" name="il_fi" descr="stm15"/>
          <p:cNvPicPr>
            <a:picLocks noChangeAspect="1" noChangeArrowheads="1"/>
          </p:cNvPicPr>
          <p:nvPr/>
        </p:nvPicPr>
        <p:blipFill>
          <a:blip r:embed="rId3" cstate="print"/>
          <a:srcRect t="8832"/>
          <a:stretch>
            <a:fillRect/>
          </a:stretch>
        </p:blipFill>
        <p:spPr bwMode="auto">
          <a:xfrm>
            <a:off x="5220072" y="4581128"/>
            <a:ext cx="3024336" cy="20882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p:cNvSpPr/>
          <p:nvPr/>
        </p:nvSpPr>
        <p:spPr bwMode="auto">
          <a:xfrm>
            <a:off x="4932040" y="1196752"/>
            <a:ext cx="3744416" cy="2232248"/>
          </a:xfrm>
          <a:prstGeom prst="rect">
            <a:avLst/>
          </a:prstGeom>
          <a:solidFill>
            <a:schemeClr val="tx1"/>
          </a:solidFill>
          <a:ln w="38100" cap="flat" cmpd="sng" algn="ctr">
            <a:solidFill>
              <a:srgbClr val="00008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p:txBody>
      </p:sp>
      <p:sp>
        <p:nvSpPr>
          <p:cNvPr id="2" name="Nadpis 1"/>
          <p:cNvSpPr>
            <a:spLocks noGrp="1"/>
          </p:cNvSpPr>
          <p:nvPr>
            <p:ph type="title"/>
          </p:nvPr>
        </p:nvSpPr>
        <p:spPr>
          <a:xfrm>
            <a:off x="467544" y="0"/>
            <a:ext cx="8229600" cy="1143000"/>
          </a:xfrm>
        </p:spPr>
        <p:txBody>
          <a:bodyPr/>
          <a:lstStyle/>
          <a:p>
            <a:r>
              <a:rPr lang="cs-CZ" dirty="0" err="1" smtClean="0">
                <a:solidFill>
                  <a:srgbClr val="FFFF00"/>
                </a:solidFill>
              </a:rPr>
              <a:t>Josephsonův</a:t>
            </a:r>
            <a:r>
              <a:rPr lang="cs-CZ" dirty="0">
                <a:solidFill>
                  <a:srgbClr val="FFFF00"/>
                </a:solidFill>
              </a:rPr>
              <a:t> </a:t>
            </a:r>
            <a:r>
              <a:rPr lang="cs-CZ" dirty="0" smtClean="0">
                <a:solidFill>
                  <a:srgbClr val="FFFF00"/>
                </a:solidFill>
              </a:rPr>
              <a:t>přechod (1962)</a:t>
            </a:r>
            <a:br>
              <a:rPr lang="cs-CZ" dirty="0" smtClean="0">
                <a:solidFill>
                  <a:srgbClr val="FFFF00"/>
                </a:solidFill>
              </a:rPr>
            </a:br>
            <a:r>
              <a:rPr lang="cs-CZ" dirty="0" smtClean="0">
                <a:solidFill>
                  <a:srgbClr val="FFFF00"/>
                </a:solidFill>
              </a:rPr>
              <a:t>a kvantový tranzistor</a:t>
            </a:r>
            <a:endParaRPr lang="cs-CZ" dirty="0">
              <a:solidFill>
                <a:srgbClr val="FFFF00"/>
              </a:solidFill>
            </a:endParaRPr>
          </a:p>
        </p:txBody>
      </p:sp>
      <p:sp>
        <p:nvSpPr>
          <p:cNvPr id="4" name="TextovéPole 3"/>
          <p:cNvSpPr txBox="1"/>
          <p:nvPr/>
        </p:nvSpPr>
        <p:spPr>
          <a:xfrm>
            <a:off x="611560" y="3501008"/>
            <a:ext cx="2232248" cy="261610"/>
          </a:xfrm>
          <a:prstGeom prst="rect">
            <a:avLst/>
          </a:prstGeom>
          <a:noFill/>
        </p:spPr>
        <p:txBody>
          <a:bodyPr wrap="square" rtlCol="0">
            <a:spAutoFit/>
          </a:bodyPr>
          <a:lstStyle/>
          <a:p>
            <a:pPr algn="l"/>
            <a:r>
              <a:rPr lang="cs-CZ" sz="1100" b="1" dirty="0" err="1" smtClean="0"/>
              <a:t>Brian</a:t>
            </a:r>
            <a:r>
              <a:rPr lang="cs-CZ" sz="1100" b="1" dirty="0" smtClean="0"/>
              <a:t> David </a:t>
            </a:r>
            <a:r>
              <a:rPr lang="cs-CZ" sz="1100" b="1" dirty="0" err="1" smtClean="0"/>
              <a:t>Josephson</a:t>
            </a:r>
            <a:r>
              <a:rPr lang="cs-CZ" sz="1100" b="1" dirty="0" smtClean="0"/>
              <a:t> (1940)</a:t>
            </a:r>
            <a:endParaRPr lang="cs-CZ" sz="1100" b="1" dirty="0"/>
          </a:p>
        </p:txBody>
      </p:sp>
      <p:pic>
        <p:nvPicPr>
          <p:cNvPr id="55298" name="Picture 2" descr="http://www.cenm.org/1stCSW-2011/images/Brian%20David%20Josephson.jpg"/>
          <p:cNvPicPr>
            <a:picLocks noChangeAspect="1" noChangeArrowheads="1"/>
          </p:cNvPicPr>
          <p:nvPr/>
        </p:nvPicPr>
        <p:blipFill>
          <a:blip r:embed="rId2" cstate="print"/>
          <a:srcRect/>
          <a:stretch>
            <a:fillRect/>
          </a:stretch>
        </p:blipFill>
        <p:spPr bwMode="auto">
          <a:xfrm>
            <a:off x="899592" y="1196752"/>
            <a:ext cx="1593057" cy="2232248"/>
          </a:xfrm>
          <a:prstGeom prst="rect">
            <a:avLst/>
          </a:prstGeom>
          <a:noFill/>
        </p:spPr>
      </p:pic>
      <p:pic>
        <p:nvPicPr>
          <p:cNvPr id="55301" name="Picture 5" descr="Soubor:DC SQUID.svg">
            <a:hlinkClick r:id="rId3"/>
          </p:cNvPr>
          <p:cNvPicPr>
            <a:picLocks noChangeAspect="1" noChangeArrowheads="1"/>
          </p:cNvPicPr>
          <p:nvPr/>
        </p:nvPicPr>
        <p:blipFill>
          <a:blip r:embed="rId4" cstate="print"/>
          <a:srcRect/>
          <a:stretch>
            <a:fillRect/>
          </a:stretch>
        </p:blipFill>
        <p:spPr bwMode="auto">
          <a:xfrm>
            <a:off x="4932040" y="1124744"/>
            <a:ext cx="3744416" cy="2336571"/>
          </a:xfrm>
          <a:prstGeom prst="rect">
            <a:avLst/>
          </a:prstGeom>
          <a:noFill/>
        </p:spPr>
      </p:pic>
      <p:sp>
        <p:nvSpPr>
          <p:cNvPr id="9" name="TextovéPole 8"/>
          <p:cNvSpPr txBox="1"/>
          <p:nvPr/>
        </p:nvSpPr>
        <p:spPr>
          <a:xfrm>
            <a:off x="611560" y="3861048"/>
            <a:ext cx="7920880" cy="2893100"/>
          </a:xfrm>
          <a:prstGeom prst="rect">
            <a:avLst/>
          </a:prstGeom>
          <a:noFill/>
        </p:spPr>
        <p:txBody>
          <a:bodyPr wrap="square" rtlCol="0">
            <a:spAutoFit/>
          </a:bodyPr>
          <a:lstStyle/>
          <a:p>
            <a:pPr algn="l"/>
            <a:r>
              <a:rPr lang="cs-CZ" sz="1400" dirty="0" smtClean="0"/>
              <a:t>Nosiči náboje v supravodiči jsou tzv. </a:t>
            </a:r>
            <a:r>
              <a:rPr lang="cs-CZ" sz="1400" dirty="0" err="1" smtClean="0">
                <a:solidFill>
                  <a:srgbClr val="FF0000"/>
                </a:solidFill>
              </a:rPr>
              <a:t>dielektrony</a:t>
            </a:r>
            <a:r>
              <a:rPr lang="cs-CZ" sz="1400" dirty="0" smtClean="0"/>
              <a:t>, čili </a:t>
            </a:r>
            <a:r>
              <a:rPr lang="cs-CZ" sz="1400" dirty="0" err="1" smtClean="0">
                <a:solidFill>
                  <a:srgbClr val="FF0000"/>
                </a:solidFill>
              </a:rPr>
              <a:t>Cooperovy</a:t>
            </a:r>
            <a:r>
              <a:rPr lang="cs-CZ" sz="1400" dirty="0" smtClean="0">
                <a:solidFill>
                  <a:srgbClr val="FF0000"/>
                </a:solidFill>
              </a:rPr>
              <a:t> </a:t>
            </a:r>
            <a:r>
              <a:rPr lang="pt-BR" sz="1400" dirty="0" smtClean="0">
                <a:solidFill>
                  <a:srgbClr val="FF0000"/>
                </a:solidFill>
              </a:rPr>
              <a:t>páry</a:t>
            </a:r>
            <a:r>
              <a:rPr lang="pt-BR" sz="1400" dirty="0" smtClean="0"/>
              <a:t>. Jedná se o bosony tvořené </a:t>
            </a:r>
            <a:r>
              <a:rPr lang="cs-CZ" sz="1400" dirty="0" smtClean="0"/>
              <a:t>tzv. </a:t>
            </a:r>
            <a:r>
              <a:rPr lang="cs-CZ" sz="1400" dirty="0" smtClean="0">
                <a:solidFill>
                  <a:srgbClr val="FF0000"/>
                </a:solidFill>
              </a:rPr>
              <a:t>kvantovým kondenzátem</a:t>
            </a:r>
            <a:r>
              <a:rPr lang="pt-BR" sz="1400" dirty="0" smtClean="0"/>
              <a:t> dvojice</a:t>
            </a:r>
            <a:r>
              <a:rPr lang="cs-CZ" sz="1400" dirty="0" smtClean="0"/>
              <a:t> elektronů s navzájem opačně orientovanými spiny, plovoucích volně ve </a:t>
            </a:r>
            <a:r>
              <a:rPr lang="cs-CZ" sz="1400" dirty="0" err="1" smtClean="0"/>
              <a:t>Fermiho</a:t>
            </a:r>
            <a:r>
              <a:rPr lang="cs-CZ" sz="1400" dirty="0" smtClean="0"/>
              <a:t> moři, </a:t>
            </a:r>
            <a:r>
              <a:rPr lang="cs-CZ" sz="1400" dirty="0"/>
              <a:t>a</a:t>
            </a:r>
            <a:r>
              <a:rPr lang="cs-CZ" sz="1400" dirty="0" smtClean="0"/>
              <a:t> držících pohromadě díky výměně kvazičástic zvaných </a:t>
            </a:r>
            <a:r>
              <a:rPr lang="cs-CZ" sz="1400" dirty="0" smtClean="0">
                <a:solidFill>
                  <a:srgbClr val="FF0000"/>
                </a:solidFill>
              </a:rPr>
              <a:t>fonony</a:t>
            </a:r>
            <a:r>
              <a:rPr lang="cs-CZ" sz="1400" dirty="0" smtClean="0"/>
              <a:t>. Vlnové funkce kondenzátů ve dvou supravodičích umístěných těsně u sebe a oddělených velmi tenkou nevodivou bariérou, nejsou navzájem nezávislé. Supravodiče jsou spolu slabě vázané a vlnové funkce jsou koherentní, čili udržují si stálý fázový rozdíl. Tento rozdíl určuje, jakým směrem a v jakém počtu budou </a:t>
            </a:r>
            <a:r>
              <a:rPr lang="cs-CZ" sz="1400" dirty="0" err="1" smtClean="0"/>
              <a:t>Cooperovy</a:t>
            </a:r>
            <a:r>
              <a:rPr lang="cs-CZ" sz="1400" dirty="0" smtClean="0"/>
              <a:t> páry přes bariéru tunelovat. Fázový rozdíl je určen teplotou supravodičů a indukcí vnějšího magnetického pole.</a:t>
            </a:r>
          </a:p>
          <a:p>
            <a:pPr algn="l"/>
            <a:r>
              <a:rPr lang="cs-CZ" sz="1400" dirty="0" smtClean="0"/>
              <a:t>Pro funkci </a:t>
            </a:r>
            <a:r>
              <a:rPr lang="cs-CZ" sz="1400" dirty="0" err="1" smtClean="0"/>
              <a:t>Josephsonova</a:t>
            </a:r>
            <a:r>
              <a:rPr lang="cs-CZ" sz="1400" dirty="0" smtClean="0"/>
              <a:t> přechodu je důležitá správná tloušťka izolační vrstvy. Musí být menší než tzv. </a:t>
            </a:r>
            <a:r>
              <a:rPr lang="cs-CZ" sz="1400" dirty="0" smtClean="0">
                <a:solidFill>
                  <a:srgbClr val="FF0000"/>
                </a:solidFill>
              </a:rPr>
              <a:t>koherenční délka</a:t>
            </a:r>
            <a:r>
              <a:rPr lang="cs-CZ" sz="1400" dirty="0" smtClean="0"/>
              <a:t>, která je u kovů řádově stovky až tisíce nanometrů, jinak se </a:t>
            </a:r>
            <a:r>
              <a:rPr lang="cs-CZ" sz="1400" dirty="0" err="1" smtClean="0"/>
              <a:t>Cooperovy</a:t>
            </a:r>
            <a:r>
              <a:rPr lang="cs-CZ" sz="1400" dirty="0" smtClean="0"/>
              <a:t> páry rozpadají. Nesmí ale být příliš tenká, jinak je </a:t>
            </a:r>
            <a:r>
              <a:rPr lang="cs-CZ" sz="1400" dirty="0" err="1" smtClean="0"/>
              <a:t>Josephsonův</a:t>
            </a:r>
            <a:r>
              <a:rPr lang="cs-CZ" sz="1400" dirty="0" smtClean="0"/>
              <a:t> jev velmi slabý. V praxi se používá jako supravodič například niob pokrytý vrstvou oxidu hlinitého, jejíž tloušťka je s koherenční délkou srovnatelná, tedy několik desetin mikrometru.</a:t>
            </a:r>
            <a:endParaRPr lang="cs-CZ" sz="1400" dirty="0"/>
          </a:p>
        </p:txBody>
      </p:sp>
      <p:sp>
        <p:nvSpPr>
          <p:cNvPr id="10" name="TextovéPole 9"/>
          <p:cNvSpPr txBox="1"/>
          <p:nvPr/>
        </p:nvSpPr>
        <p:spPr>
          <a:xfrm>
            <a:off x="5220072" y="3501008"/>
            <a:ext cx="3168352" cy="261610"/>
          </a:xfrm>
          <a:prstGeom prst="rect">
            <a:avLst/>
          </a:prstGeom>
          <a:noFill/>
        </p:spPr>
        <p:txBody>
          <a:bodyPr wrap="square" rtlCol="0">
            <a:spAutoFit/>
          </a:bodyPr>
          <a:lstStyle/>
          <a:p>
            <a:pPr algn="l"/>
            <a:r>
              <a:rPr lang="cs-CZ" sz="1100" b="1" dirty="0" smtClean="0"/>
              <a:t>Smyčka ze dvou </a:t>
            </a:r>
            <a:r>
              <a:rPr lang="cs-CZ" sz="1100" b="1" dirty="0" err="1" smtClean="0"/>
              <a:t>Josephsonových</a:t>
            </a:r>
            <a:r>
              <a:rPr lang="cs-CZ" sz="1100" b="1" dirty="0" smtClean="0"/>
              <a:t> přechodů</a:t>
            </a:r>
            <a:endParaRPr lang="cs-CZ" sz="1100" b="1" dirty="0"/>
          </a:p>
        </p:txBody>
      </p:sp>
      <p:pic>
        <p:nvPicPr>
          <p:cNvPr id="1026" name="Picture 2"/>
          <p:cNvPicPr>
            <a:picLocks noChangeAspect="1" noChangeArrowheads="1"/>
          </p:cNvPicPr>
          <p:nvPr/>
        </p:nvPicPr>
        <p:blipFill>
          <a:blip r:embed="rId5" cstate="print"/>
          <a:srcRect/>
          <a:stretch>
            <a:fillRect/>
          </a:stretch>
        </p:blipFill>
        <p:spPr bwMode="auto">
          <a:xfrm>
            <a:off x="2987824" y="1196752"/>
            <a:ext cx="1593058" cy="2232248"/>
          </a:xfrm>
          <a:prstGeom prst="rect">
            <a:avLst/>
          </a:prstGeom>
          <a:noFill/>
          <a:ln w="9525">
            <a:noFill/>
            <a:miter lim="800000"/>
            <a:headEnd/>
            <a:tailEnd/>
          </a:ln>
        </p:spPr>
      </p:pic>
      <p:sp>
        <p:nvSpPr>
          <p:cNvPr id="11" name="TextovéPole 10"/>
          <p:cNvSpPr txBox="1"/>
          <p:nvPr/>
        </p:nvSpPr>
        <p:spPr>
          <a:xfrm>
            <a:off x="2915816" y="3501008"/>
            <a:ext cx="1800200" cy="261610"/>
          </a:xfrm>
          <a:prstGeom prst="rect">
            <a:avLst/>
          </a:prstGeom>
          <a:noFill/>
        </p:spPr>
        <p:txBody>
          <a:bodyPr wrap="square" rtlCol="0">
            <a:spAutoFit/>
          </a:bodyPr>
          <a:lstStyle/>
          <a:p>
            <a:pPr algn="l"/>
            <a:r>
              <a:rPr lang="cs-CZ" sz="1100" b="1" dirty="0" smtClean="0"/>
              <a:t>Leon </a:t>
            </a:r>
            <a:r>
              <a:rPr lang="cs-CZ" sz="1100" b="1" dirty="0" err="1" smtClean="0"/>
              <a:t>Neil</a:t>
            </a:r>
            <a:r>
              <a:rPr lang="cs-CZ" sz="1100" b="1" dirty="0" smtClean="0"/>
              <a:t> </a:t>
            </a:r>
            <a:r>
              <a:rPr lang="cs-CZ" sz="1100" b="1" dirty="0" err="1" smtClean="0"/>
              <a:t>Cooper</a:t>
            </a:r>
            <a:r>
              <a:rPr lang="cs-CZ" sz="1100" b="1" dirty="0" smtClean="0"/>
              <a:t> (1930)</a:t>
            </a:r>
            <a:endParaRPr lang="cs-CZ" sz="11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smtClean="0">
                <a:solidFill>
                  <a:srgbClr val="FFFF00"/>
                </a:solidFill>
              </a:rPr>
              <a:t>Kvantové procesory</a:t>
            </a:r>
            <a:endParaRPr lang="cs-CZ" dirty="0">
              <a:solidFill>
                <a:srgbClr val="FFFF00"/>
              </a:solidFill>
            </a:endParaRPr>
          </a:p>
        </p:txBody>
      </p:sp>
      <p:pic>
        <p:nvPicPr>
          <p:cNvPr id="52226" name="Picture 2" descr="http://www.hw.cz/files/imagecache/full/story/7421/kvantpocitac2.jpg"/>
          <p:cNvPicPr>
            <a:picLocks noChangeAspect="1" noChangeArrowheads="1"/>
          </p:cNvPicPr>
          <p:nvPr/>
        </p:nvPicPr>
        <p:blipFill>
          <a:blip r:embed="rId2" cstate="print"/>
          <a:srcRect/>
          <a:stretch>
            <a:fillRect/>
          </a:stretch>
        </p:blipFill>
        <p:spPr bwMode="auto">
          <a:xfrm>
            <a:off x="375709" y="1268760"/>
            <a:ext cx="3548219" cy="2448272"/>
          </a:xfrm>
          <a:prstGeom prst="rect">
            <a:avLst/>
          </a:prstGeom>
          <a:noFill/>
        </p:spPr>
      </p:pic>
      <p:sp>
        <p:nvSpPr>
          <p:cNvPr id="5" name="TextovéPole 4"/>
          <p:cNvSpPr txBox="1"/>
          <p:nvPr/>
        </p:nvSpPr>
        <p:spPr>
          <a:xfrm>
            <a:off x="3995936" y="1124744"/>
            <a:ext cx="4752528" cy="5509200"/>
          </a:xfrm>
          <a:prstGeom prst="rect">
            <a:avLst/>
          </a:prstGeom>
          <a:noFill/>
        </p:spPr>
        <p:txBody>
          <a:bodyPr wrap="square" rtlCol="0">
            <a:spAutoFit/>
          </a:bodyPr>
          <a:lstStyle/>
          <a:p>
            <a:pPr algn="l"/>
            <a:r>
              <a:rPr lang="cs-CZ" sz="1600" dirty="0" smtClean="0"/>
              <a:t>První experimentální 5-</a:t>
            </a:r>
            <a:r>
              <a:rPr lang="cs-CZ" sz="1600" dirty="0" err="1" smtClean="0"/>
              <a:t>qubitový</a:t>
            </a:r>
            <a:r>
              <a:rPr lang="cs-CZ" sz="1600" dirty="0" smtClean="0"/>
              <a:t> kvantový procesor představila firma IBM roku 2000</a:t>
            </a:r>
          </a:p>
          <a:p>
            <a:pPr algn="l"/>
            <a:endParaRPr lang="cs-CZ" sz="1600" dirty="0" smtClean="0"/>
          </a:p>
          <a:p>
            <a:pPr algn="l"/>
            <a:r>
              <a:rPr lang="cs-CZ" sz="1600" dirty="0" smtClean="0"/>
              <a:t>První komerčně vyráběný 128-</a:t>
            </a:r>
            <a:r>
              <a:rPr lang="cs-CZ" sz="1600" dirty="0" err="1" smtClean="0"/>
              <a:t>qubitový</a:t>
            </a:r>
            <a:r>
              <a:rPr lang="cs-CZ" sz="1600" dirty="0" smtClean="0"/>
              <a:t> kvantový procesor </a:t>
            </a:r>
            <a:r>
              <a:rPr lang="cs-CZ" sz="1600" dirty="0" err="1" smtClean="0"/>
              <a:t>Rainier</a:t>
            </a:r>
            <a:r>
              <a:rPr lang="cs-CZ" sz="1600" dirty="0" smtClean="0"/>
              <a:t> uveden na trh v roce 2011 společností D-WAVE.</a:t>
            </a:r>
          </a:p>
          <a:p>
            <a:pPr algn="l"/>
            <a:endParaRPr lang="cs-CZ" sz="1600" dirty="0" smtClean="0"/>
          </a:p>
          <a:p>
            <a:pPr algn="l"/>
            <a:r>
              <a:rPr lang="cs-CZ" sz="1600" dirty="0" smtClean="0"/>
              <a:t>Vyroben ze supravodivého niobu chlazeného kapalným heliem. Frekvence 100 </a:t>
            </a:r>
            <a:r>
              <a:rPr lang="cs-CZ" sz="1600" dirty="0" err="1" smtClean="0"/>
              <a:t>GHz</a:t>
            </a:r>
            <a:endParaRPr lang="cs-CZ" sz="1600" dirty="0" smtClean="0"/>
          </a:p>
          <a:p>
            <a:pPr algn="l"/>
            <a:endParaRPr lang="cs-CZ" sz="1600" dirty="0" smtClean="0"/>
          </a:p>
          <a:p>
            <a:pPr algn="l"/>
            <a:r>
              <a:rPr lang="cs-CZ" sz="1600" dirty="0" smtClean="0"/>
              <a:t>Obsahuje 16 jader, z nichž každé je tvořeno 1 500 supravodivých </a:t>
            </a:r>
            <a:r>
              <a:rPr lang="cs-CZ" sz="1600" dirty="0" err="1" smtClean="0"/>
              <a:t>Josephsonových</a:t>
            </a:r>
            <a:r>
              <a:rPr lang="cs-CZ" sz="1600" dirty="0" smtClean="0"/>
              <a:t> smyček v roli kvantových tranzistorů, pracujících s kvanty magnetického toku – </a:t>
            </a:r>
            <a:r>
              <a:rPr lang="cs-CZ" sz="1600" dirty="0" err="1" smtClean="0">
                <a:solidFill>
                  <a:srgbClr val="FF0000"/>
                </a:solidFill>
              </a:rPr>
              <a:t>fluxony</a:t>
            </a:r>
            <a:r>
              <a:rPr lang="cs-CZ" sz="1600" dirty="0" smtClean="0"/>
              <a:t> – v roli </a:t>
            </a:r>
            <a:r>
              <a:rPr lang="cs-CZ" sz="1600" dirty="0" err="1" smtClean="0"/>
              <a:t>qubitů</a:t>
            </a:r>
            <a:r>
              <a:rPr lang="cs-CZ" sz="1600" dirty="0" smtClean="0"/>
              <a:t>.</a:t>
            </a:r>
          </a:p>
          <a:p>
            <a:pPr algn="l"/>
            <a:endParaRPr lang="cs-CZ" sz="1600" dirty="0" smtClean="0"/>
          </a:p>
          <a:p>
            <a:pPr algn="l"/>
            <a:r>
              <a:rPr lang="cs-CZ" sz="1600" dirty="0" smtClean="0"/>
              <a:t>V současnosti ve vývoji kvantový procesor na bázi supravodivého křemíku (levnější)</a:t>
            </a:r>
          </a:p>
          <a:p>
            <a:pPr algn="l"/>
            <a:endParaRPr lang="cs-CZ" sz="1600" dirty="0" smtClean="0"/>
          </a:p>
          <a:p>
            <a:pPr algn="l"/>
            <a:r>
              <a:rPr lang="cs-CZ" sz="1600" dirty="0" smtClean="0"/>
              <a:t>Prozatím použitelné víceméně jednoúčelově pro řešení komplikovaných matematických problémů na které konvenční počítače nestačí, jako je např. faktorizace, diskrétní optimalizace či dešifrování</a:t>
            </a:r>
            <a:endParaRPr lang="cs-CZ" sz="1600" dirty="0"/>
          </a:p>
        </p:txBody>
      </p:sp>
      <p:pic>
        <p:nvPicPr>
          <p:cNvPr id="11266" name="Picture 2" descr="http://vtm.zive.cz/files/imagecache/dust_filerenderer_normal/upload/aktuality/4190/prvn__kvantov__po__ta__stoj__deset_milion__dolar__4dde61ba41.jpg"/>
          <p:cNvPicPr>
            <a:picLocks noChangeAspect="1" noChangeArrowheads="1"/>
          </p:cNvPicPr>
          <p:nvPr/>
        </p:nvPicPr>
        <p:blipFill>
          <a:blip r:embed="rId3" cstate="print"/>
          <a:srcRect/>
          <a:stretch>
            <a:fillRect/>
          </a:stretch>
        </p:blipFill>
        <p:spPr bwMode="auto">
          <a:xfrm>
            <a:off x="395536" y="3933056"/>
            <a:ext cx="3560201" cy="2620542"/>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Kvantové počítače</a:t>
            </a:r>
            <a:endParaRPr lang="en-US" dirty="0">
              <a:solidFill>
                <a:srgbClr val="FFFF00"/>
              </a:solidFill>
            </a:endParaRPr>
          </a:p>
        </p:txBody>
      </p:sp>
      <p:sp>
        <p:nvSpPr>
          <p:cNvPr id="105473" name="Rectangle 1">
            <a:hlinkClick r:id="rId2"/>
          </p:cNvPr>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a:p>
        </p:txBody>
      </p:sp>
      <p:sp>
        <p:nvSpPr>
          <p:cNvPr id="105474" name="Rectangle 2">
            <a:hlinkClick r:id="rId2"/>
          </p:cNvPr>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a:p>
        </p:txBody>
      </p:sp>
      <p:pic>
        <p:nvPicPr>
          <p:cNvPr id="6" name="Obrázek 5" descr="První z řady kvantových počítačů využívaly hlavně zbrojařské firmy. D-Wawe">
            <a:hlinkClick r:id="rId2"/>
          </p:cNvPr>
          <p:cNvPicPr/>
          <p:nvPr/>
        </p:nvPicPr>
        <p:blipFill>
          <a:blip r:embed="rId3" cstate="print"/>
          <a:srcRect b="4389"/>
          <a:stretch>
            <a:fillRect/>
          </a:stretch>
        </p:blipFill>
        <p:spPr bwMode="auto">
          <a:xfrm>
            <a:off x="4644008" y="2060848"/>
            <a:ext cx="3816846" cy="4392488"/>
          </a:xfrm>
          <a:prstGeom prst="rect">
            <a:avLst/>
          </a:prstGeom>
          <a:noFill/>
          <a:ln w="9525">
            <a:noFill/>
            <a:miter lim="800000"/>
            <a:headEnd/>
            <a:tailEnd/>
          </a:ln>
        </p:spPr>
      </p:pic>
      <p:sp>
        <p:nvSpPr>
          <p:cNvPr id="7" name="TextovéPole 6"/>
          <p:cNvSpPr txBox="1"/>
          <p:nvPr/>
        </p:nvSpPr>
        <p:spPr>
          <a:xfrm>
            <a:off x="539552" y="1916832"/>
            <a:ext cx="3960440" cy="1754326"/>
          </a:xfrm>
          <a:prstGeom prst="rect">
            <a:avLst/>
          </a:prstGeom>
          <a:noFill/>
        </p:spPr>
        <p:txBody>
          <a:bodyPr wrap="square" rtlCol="0">
            <a:spAutoFit/>
          </a:bodyPr>
          <a:lstStyle/>
          <a:p>
            <a:pPr algn="l"/>
            <a:r>
              <a:rPr lang="cs-CZ" dirty="0" smtClean="0"/>
              <a:t>V roce 2013 Uvedla společnost       D-</a:t>
            </a:r>
            <a:r>
              <a:rPr lang="cs-CZ" dirty="0" err="1" smtClean="0"/>
              <a:t>Wave</a:t>
            </a:r>
            <a:r>
              <a:rPr lang="cs-CZ" dirty="0" smtClean="0"/>
              <a:t> na trh druhou řadu kvantových počítačů (D-</a:t>
            </a:r>
            <a:r>
              <a:rPr lang="cs-CZ" dirty="0" err="1" smtClean="0"/>
              <a:t>Wave</a:t>
            </a:r>
            <a:r>
              <a:rPr lang="cs-CZ" dirty="0" smtClean="0"/>
              <a:t> </a:t>
            </a:r>
            <a:r>
              <a:rPr lang="cs-CZ" dirty="0" err="1" smtClean="0"/>
              <a:t>two</a:t>
            </a:r>
            <a:r>
              <a:rPr lang="cs-CZ" dirty="0" smtClean="0"/>
              <a:t>), vybavených již 512-</a:t>
            </a:r>
            <a:r>
              <a:rPr lang="cs-CZ" dirty="0" err="1" smtClean="0"/>
              <a:t>qubitovým</a:t>
            </a:r>
            <a:r>
              <a:rPr lang="cs-CZ" dirty="0" smtClean="0"/>
              <a:t> procesorem. Cena se pohybuje okolo 15 miliónů dolarů</a:t>
            </a:r>
            <a:endParaRPr lang="en-US" dirty="0"/>
          </a:p>
        </p:txBody>
      </p:sp>
      <p:pic>
        <p:nvPicPr>
          <p:cNvPr id="105476" name="Picture 4" descr="Takto vypadá wafer se 128qubitovými kvantovými procesory. Zdroj: D-Wave Systems"/>
          <p:cNvPicPr>
            <a:picLocks noChangeAspect="1" noChangeArrowheads="1"/>
          </p:cNvPicPr>
          <p:nvPr/>
        </p:nvPicPr>
        <p:blipFill>
          <a:blip r:embed="rId4" cstate="print"/>
          <a:srcRect b="5819"/>
          <a:stretch>
            <a:fillRect/>
          </a:stretch>
        </p:blipFill>
        <p:spPr bwMode="auto">
          <a:xfrm>
            <a:off x="683568" y="3789040"/>
            <a:ext cx="3524250" cy="2664296"/>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0"/>
            <a:ext cx="8640960" cy="1143000"/>
          </a:xfrm>
        </p:spPr>
        <p:txBody>
          <a:bodyPr/>
          <a:lstStyle/>
          <a:p>
            <a:r>
              <a:rPr lang="cs-CZ" sz="2800" dirty="0" smtClean="0">
                <a:solidFill>
                  <a:srgbClr val="FFFF00"/>
                </a:solidFill>
              </a:rPr>
              <a:t>Možnosti realizace </a:t>
            </a:r>
            <a:r>
              <a:rPr lang="cs-CZ" sz="2800" dirty="0" err="1" smtClean="0">
                <a:solidFill>
                  <a:srgbClr val="FFFF00"/>
                </a:solidFill>
              </a:rPr>
              <a:t>spintronického</a:t>
            </a:r>
            <a:r>
              <a:rPr lang="cs-CZ" sz="2800" dirty="0" smtClean="0">
                <a:solidFill>
                  <a:srgbClr val="FFFF00"/>
                </a:solidFill>
              </a:rPr>
              <a:t> tranzistoru pracujícího nad teplotou kapalného helia</a:t>
            </a:r>
            <a:endParaRPr lang="cs-CZ" sz="2800" dirty="0">
              <a:solidFill>
                <a:srgbClr val="FFFF00"/>
              </a:solidFill>
            </a:endParaRPr>
          </a:p>
        </p:txBody>
      </p:sp>
      <p:sp>
        <p:nvSpPr>
          <p:cNvPr id="5" name="TextovéPole 4"/>
          <p:cNvSpPr txBox="1"/>
          <p:nvPr/>
        </p:nvSpPr>
        <p:spPr>
          <a:xfrm>
            <a:off x="539552" y="1844824"/>
            <a:ext cx="4752528" cy="738664"/>
          </a:xfrm>
          <a:prstGeom prst="rect">
            <a:avLst/>
          </a:prstGeom>
          <a:noFill/>
        </p:spPr>
        <p:txBody>
          <a:bodyPr wrap="square" rtlCol="0">
            <a:spAutoFit/>
          </a:bodyPr>
          <a:lstStyle/>
          <a:p>
            <a:pPr algn="l"/>
            <a:r>
              <a:rPr lang="cs-CZ" sz="1400" dirty="0" smtClean="0"/>
              <a:t>Jednou z možností je růst </a:t>
            </a:r>
            <a:r>
              <a:rPr lang="cs-CZ" sz="1400" dirty="0" err="1" smtClean="0"/>
              <a:t>Mn</a:t>
            </a:r>
            <a:r>
              <a:rPr lang="cs-CZ" sz="1400" dirty="0" smtClean="0"/>
              <a:t>-dopovaného </a:t>
            </a:r>
            <a:r>
              <a:rPr lang="cs-CZ" sz="1400" dirty="0" err="1" smtClean="0"/>
              <a:t>GaAs</a:t>
            </a:r>
            <a:r>
              <a:rPr lang="cs-CZ" sz="1400" dirty="0" smtClean="0"/>
              <a:t> na atomární úrovni – feromagnetický a elektricky dopovaný polovodič pracující při teplotě kapalného dusíku</a:t>
            </a:r>
            <a:endParaRPr lang="cs-CZ" sz="1400" dirty="0"/>
          </a:p>
        </p:txBody>
      </p:sp>
      <p:pic>
        <p:nvPicPr>
          <p:cNvPr id="2051" name="Picture 3"/>
          <p:cNvPicPr>
            <a:picLocks noChangeAspect="1" noChangeArrowheads="1"/>
          </p:cNvPicPr>
          <p:nvPr/>
        </p:nvPicPr>
        <p:blipFill>
          <a:blip r:embed="rId2" cstate="print"/>
          <a:srcRect/>
          <a:stretch>
            <a:fillRect/>
          </a:stretch>
        </p:blipFill>
        <p:spPr bwMode="auto">
          <a:xfrm>
            <a:off x="611560" y="2852936"/>
            <a:ext cx="4686770" cy="1944215"/>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611559" y="4797152"/>
            <a:ext cx="4680521" cy="1898789"/>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5508104" y="5229200"/>
            <a:ext cx="3024336" cy="1383261"/>
          </a:xfrm>
          <a:prstGeom prst="rect">
            <a:avLst/>
          </a:prstGeom>
          <a:noFill/>
          <a:ln w="9525">
            <a:noFill/>
            <a:miter lim="800000"/>
            <a:headEnd/>
            <a:tailEnd/>
          </a:ln>
        </p:spPr>
      </p:pic>
      <p:pic>
        <p:nvPicPr>
          <p:cNvPr id="2054" name="Picture 6"/>
          <p:cNvPicPr>
            <a:picLocks noChangeAspect="1" noChangeArrowheads="1"/>
          </p:cNvPicPr>
          <p:nvPr/>
        </p:nvPicPr>
        <p:blipFill>
          <a:blip r:embed="rId5" cstate="print"/>
          <a:srcRect/>
          <a:stretch>
            <a:fillRect/>
          </a:stretch>
        </p:blipFill>
        <p:spPr bwMode="auto">
          <a:xfrm>
            <a:off x="5508104" y="2996952"/>
            <a:ext cx="3024336" cy="2135993"/>
          </a:xfrm>
          <a:prstGeom prst="rect">
            <a:avLst/>
          </a:prstGeom>
          <a:noFill/>
          <a:ln w="9525">
            <a:noFill/>
            <a:miter lim="800000"/>
            <a:headEnd/>
            <a:tailEnd/>
          </a:ln>
        </p:spPr>
      </p:pic>
      <p:pic>
        <p:nvPicPr>
          <p:cNvPr id="2055" name="Picture 7"/>
          <p:cNvPicPr>
            <a:picLocks noChangeAspect="1" noChangeArrowheads="1"/>
          </p:cNvPicPr>
          <p:nvPr/>
        </p:nvPicPr>
        <p:blipFill>
          <a:blip r:embed="rId6" cstate="print"/>
          <a:srcRect/>
          <a:stretch>
            <a:fillRect/>
          </a:stretch>
        </p:blipFill>
        <p:spPr bwMode="auto">
          <a:xfrm>
            <a:off x="5508104" y="1412776"/>
            <a:ext cx="3024336" cy="15121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71400"/>
            <a:ext cx="9144000" cy="1143000"/>
          </a:xfrm>
        </p:spPr>
        <p:txBody>
          <a:bodyPr/>
          <a:lstStyle/>
          <a:p>
            <a:r>
              <a:rPr lang="cs-CZ" sz="2400" dirty="0" smtClean="0">
                <a:solidFill>
                  <a:srgbClr val="FFFF00"/>
                </a:solidFill>
              </a:rPr>
              <a:t>První úspěšná vysokoteplotní realizace: Spinový </a:t>
            </a:r>
            <a:r>
              <a:rPr lang="cs-CZ" sz="2400" dirty="0" err="1" smtClean="0">
                <a:solidFill>
                  <a:srgbClr val="FFFF00"/>
                </a:solidFill>
              </a:rPr>
              <a:t>Hallův</a:t>
            </a:r>
            <a:r>
              <a:rPr lang="cs-CZ" sz="2400" dirty="0" smtClean="0">
                <a:solidFill>
                  <a:srgbClr val="FFFF00"/>
                </a:solidFill>
              </a:rPr>
              <a:t> tranzistor              (Tomáš </a:t>
            </a:r>
            <a:r>
              <a:rPr lang="cs-CZ" sz="2400" dirty="0" err="1" smtClean="0">
                <a:solidFill>
                  <a:srgbClr val="FFFF00"/>
                </a:solidFill>
              </a:rPr>
              <a:t>Jungwirth</a:t>
            </a:r>
            <a:r>
              <a:rPr lang="cs-CZ" sz="2400" dirty="0" smtClean="0">
                <a:solidFill>
                  <a:srgbClr val="FFFF00"/>
                </a:solidFill>
              </a:rPr>
              <a:t> - AV ČR 2010)</a:t>
            </a:r>
            <a:endParaRPr lang="cs-CZ" sz="2400" dirty="0">
              <a:solidFill>
                <a:srgbClr val="FFFF00"/>
              </a:solidFill>
            </a:endParaRPr>
          </a:p>
        </p:txBody>
      </p:sp>
      <p:pic>
        <p:nvPicPr>
          <p:cNvPr id="3074" name="Picture 2"/>
          <p:cNvPicPr>
            <a:picLocks noChangeAspect="1" noChangeArrowheads="1"/>
          </p:cNvPicPr>
          <p:nvPr/>
        </p:nvPicPr>
        <p:blipFill>
          <a:blip r:embed="rId2" cstate="print"/>
          <a:srcRect r="2500"/>
          <a:stretch>
            <a:fillRect/>
          </a:stretch>
        </p:blipFill>
        <p:spPr bwMode="auto">
          <a:xfrm>
            <a:off x="6012160" y="4797152"/>
            <a:ext cx="2808312" cy="18002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l="7926" t="20480" r="57200" b="37040"/>
          <a:stretch>
            <a:fillRect/>
          </a:stretch>
        </p:blipFill>
        <p:spPr bwMode="auto">
          <a:xfrm>
            <a:off x="323528" y="836712"/>
            <a:ext cx="6264696" cy="2520279"/>
          </a:xfrm>
          <a:prstGeom prst="rect">
            <a:avLst/>
          </a:prstGeom>
          <a:noFill/>
          <a:ln w="9525">
            <a:noFill/>
            <a:miter lim="800000"/>
            <a:headEnd/>
            <a:tailEnd/>
          </a:ln>
        </p:spPr>
      </p:pic>
      <p:sp>
        <p:nvSpPr>
          <p:cNvPr id="6" name="TextovéPole 5"/>
          <p:cNvSpPr txBox="1"/>
          <p:nvPr/>
        </p:nvSpPr>
        <p:spPr>
          <a:xfrm>
            <a:off x="206184" y="3498959"/>
            <a:ext cx="6552728" cy="1077218"/>
          </a:xfrm>
          <a:prstGeom prst="rect">
            <a:avLst/>
          </a:prstGeom>
          <a:noFill/>
        </p:spPr>
        <p:txBody>
          <a:bodyPr wrap="square" rtlCol="0">
            <a:spAutoFit/>
          </a:bodyPr>
          <a:lstStyle/>
          <a:p>
            <a:pPr algn="l"/>
            <a:r>
              <a:rPr lang="cs-CZ" sz="1600" dirty="0" smtClean="0"/>
              <a:t>Injektované </a:t>
            </a:r>
            <a:r>
              <a:rPr lang="cs-CZ" sz="1600" dirty="0" err="1" smtClean="0"/>
              <a:t>spinově</a:t>
            </a:r>
            <a:r>
              <a:rPr lang="cs-CZ" sz="1600" dirty="0" smtClean="0"/>
              <a:t> polarizované proudy budí příčné elektrické napětí</a:t>
            </a:r>
          </a:p>
          <a:p>
            <a:pPr algn="l"/>
            <a:r>
              <a:rPr lang="cs-CZ" sz="1600" dirty="0" smtClean="0"/>
              <a:t>Spiny působí na proud, a proud zpětnovazebně působí na spiny</a:t>
            </a:r>
          </a:p>
          <a:p>
            <a:pPr algn="l"/>
            <a:r>
              <a:rPr lang="cs-CZ" sz="1600" dirty="0" smtClean="0"/>
              <a:t>Tranzistor může pracovat za pokojové teploty, avšak tranzistorový jev prozatím příliš slabý z hlediska možnosti využití v mikroprocesoru</a:t>
            </a:r>
            <a:endParaRPr lang="cs-CZ" sz="1600" dirty="0"/>
          </a:p>
        </p:txBody>
      </p:sp>
      <p:pic>
        <p:nvPicPr>
          <p:cNvPr id="2050" name="Picture 2" descr="H:\1272957644.jpg"/>
          <p:cNvPicPr>
            <a:picLocks noChangeAspect="1" noChangeArrowheads="1"/>
          </p:cNvPicPr>
          <p:nvPr/>
        </p:nvPicPr>
        <p:blipFill>
          <a:blip r:embed="rId4" cstate="print"/>
          <a:srcRect/>
          <a:stretch>
            <a:fillRect/>
          </a:stretch>
        </p:blipFill>
        <p:spPr bwMode="auto">
          <a:xfrm>
            <a:off x="323528" y="4797152"/>
            <a:ext cx="3039534" cy="1800200"/>
          </a:xfrm>
          <a:prstGeom prst="rect">
            <a:avLst/>
          </a:prstGeom>
          <a:noFill/>
        </p:spPr>
      </p:pic>
      <p:sp>
        <p:nvSpPr>
          <p:cNvPr id="7" name="TextovéPole 6"/>
          <p:cNvSpPr txBox="1"/>
          <p:nvPr/>
        </p:nvSpPr>
        <p:spPr>
          <a:xfrm>
            <a:off x="1115616" y="4725144"/>
            <a:ext cx="2736304" cy="430887"/>
          </a:xfrm>
          <a:prstGeom prst="rect">
            <a:avLst/>
          </a:prstGeom>
          <a:noFill/>
        </p:spPr>
        <p:txBody>
          <a:bodyPr wrap="square" rtlCol="0">
            <a:spAutoFit/>
          </a:bodyPr>
          <a:lstStyle/>
          <a:p>
            <a:pPr algn="l"/>
            <a:r>
              <a:rPr lang="cs-CZ" sz="1100" dirty="0" smtClean="0"/>
              <a:t>Zobrazení různé orientace spinu speciální elektronovou mikroskopií</a:t>
            </a:r>
            <a:endParaRPr lang="cs-CZ" sz="1100" dirty="0"/>
          </a:p>
        </p:txBody>
      </p:sp>
      <p:pic>
        <p:nvPicPr>
          <p:cNvPr id="2052" name="Picture 4" descr="obr_AsU_2b_4.jpg"/>
          <p:cNvPicPr>
            <a:picLocks noChangeAspect="1" noChangeArrowheads="1"/>
          </p:cNvPicPr>
          <p:nvPr/>
        </p:nvPicPr>
        <p:blipFill>
          <a:blip r:embed="rId5" cstate="print"/>
          <a:srcRect/>
          <a:stretch>
            <a:fillRect/>
          </a:stretch>
        </p:blipFill>
        <p:spPr bwMode="auto">
          <a:xfrm>
            <a:off x="6732240" y="836712"/>
            <a:ext cx="2088232" cy="2520280"/>
          </a:xfrm>
          <a:prstGeom prst="rect">
            <a:avLst/>
          </a:prstGeom>
          <a:noFill/>
        </p:spPr>
      </p:pic>
      <p:pic>
        <p:nvPicPr>
          <p:cNvPr id="2054" name="Picture 6" descr="Fyzik Tomáš Jungwirth">
            <a:hlinkClick r:id="rId6"/>
          </p:cNvPr>
          <p:cNvPicPr>
            <a:picLocks noChangeAspect="1" noChangeArrowheads="1"/>
          </p:cNvPicPr>
          <p:nvPr/>
        </p:nvPicPr>
        <p:blipFill>
          <a:blip r:embed="rId7" cstate="print"/>
          <a:srcRect/>
          <a:stretch>
            <a:fillRect/>
          </a:stretch>
        </p:blipFill>
        <p:spPr bwMode="auto">
          <a:xfrm>
            <a:off x="3419872" y="4797152"/>
            <a:ext cx="2562052" cy="1800200"/>
          </a:xfrm>
          <a:prstGeom prst="rect">
            <a:avLst/>
          </a:prstGeom>
          <a:noFill/>
        </p:spPr>
      </p:pic>
      <p:sp>
        <p:nvSpPr>
          <p:cNvPr id="11" name="TextovéPole 10"/>
          <p:cNvSpPr txBox="1"/>
          <p:nvPr/>
        </p:nvSpPr>
        <p:spPr>
          <a:xfrm>
            <a:off x="3419872" y="6550223"/>
            <a:ext cx="2520280" cy="307777"/>
          </a:xfrm>
          <a:prstGeom prst="rect">
            <a:avLst/>
          </a:prstGeom>
          <a:noFill/>
        </p:spPr>
        <p:txBody>
          <a:bodyPr wrap="square" rtlCol="0">
            <a:spAutoFit/>
          </a:bodyPr>
          <a:lstStyle/>
          <a:p>
            <a:pPr algn="l"/>
            <a:r>
              <a:rPr lang="cs-CZ" sz="1400" dirty="0" smtClean="0"/>
              <a:t>     Tomáš </a:t>
            </a:r>
            <a:r>
              <a:rPr lang="cs-CZ" sz="1400" dirty="0" err="1" smtClean="0"/>
              <a:t>Jungwirth</a:t>
            </a:r>
            <a:r>
              <a:rPr lang="cs-CZ" sz="1400" dirty="0" smtClean="0"/>
              <a:t> (1967)</a:t>
            </a:r>
            <a:endParaRPr lang="cs-CZ" sz="1400" dirty="0"/>
          </a:p>
        </p:txBody>
      </p:sp>
      <p:pic>
        <p:nvPicPr>
          <p:cNvPr id="11268" name="Picture 4" descr="Snímek spinového tranzistoru, který sestrojil tým Tomáše Jungwirtha, viděný elektronovým mikroskopem">
            <a:hlinkClick r:id="rId8"/>
          </p:cNvPr>
          <p:cNvPicPr>
            <a:picLocks noChangeAspect="1" noChangeArrowheads="1"/>
          </p:cNvPicPr>
          <p:nvPr/>
        </p:nvPicPr>
        <p:blipFill>
          <a:blip r:embed="rId9" cstate="print"/>
          <a:srcRect/>
          <a:stretch>
            <a:fillRect/>
          </a:stretch>
        </p:blipFill>
        <p:spPr bwMode="auto">
          <a:xfrm>
            <a:off x="6732240" y="3356992"/>
            <a:ext cx="2088232" cy="1371753"/>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sz="2800" dirty="0" smtClean="0">
                <a:solidFill>
                  <a:srgbClr val="FFFF00"/>
                </a:solidFill>
              </a:rPr>
              <a:t>Počítače nulté generace – řada MARK (1944)</a:t>
            </a:r>
            <a:endParaRPr lang="cs-CZ" sz="2800" dirty="0">
              <a:solidFill>
                <a:srgbClr val="FFFF00"/>
              </a:solidFill>
            </a:endParaRPr>
          </a:p>
        </p:txBody>
      </p:sp>
      <p:pic>
        <p:nvPicPr>
          <p:cNvPr id="34820" name="Picture 4" descr="C:\Users\Mgr. Zoevistian\Desktop\Historie počítačů\AikenPortrait3.jpg"/>
          <p:cNvPicPr>
            <a:picLocks noChangeAspect="1" noChangeArrowheads="1"/>
          </p:cNvPicPr>
          <p:nvPr/>
        </p:nvPicPr>
        <p:blipFill>
          <a:blip r:embed="rId2" cstate="print"/>
          <a:srcRect/>
          <a:stretch>
            <a:fillRect/>
          </a:stretch>
        </p:blipFill>
        <p:spPr bwMode="auto">
          <a:xfrm>
            <a:off x="611560" y="1412776"/>
            <a:ext cx="1908862" cy="2558405"/>
          </a:xfrm>
          <a:prstGeom prst="rect">
            <a:avLst/>
          </a:prstGeom>
          <a:noFill/>
        </p:spPr>
      </p:pic>
      <p:sp>
        <p:nvSpPr>
          <p:cNvPr id="7" name="TextovéPole 6"/>
          <p:cNvSpPr txBox="1"/>
          <p:nvPr/>
        </p:nvSpPr>
        <p:spPr>
          <a:xfrm>
            <a:off x="2771800" y="1340768"/>
            <a:ext cx="5832648" cy="923330"/>
          </a:xfrm>
          <a:prstGeom prst="rect">
            <a:avLst/>
          </a:prstGeom>
          <a:noFill/>
        </p:spPr>
        <p:txBody>
          <a:bodyPr wrap="square" rtlCol="0">
            <a:spAutoFit/>
          </a:bodyPr>
          <a:lstStyle/>
          <a:p>
            <a:pPr algn="l"/>
            <a:r>
              <a:rPr lang="cs-CZ" dirty="0" smtClean="0"/>
              <a:t>První verze počítače pracovala s 3 500 elektromagnetických relé, druhá již s 13 000 relé</a:t>
            </a:r>
          </a:p>
          <a:p>
            <a:pPr algn="l"/>
            <a:r>
              <a:rPr lang="cs-CZ" dirty="0" smtClean="0"/>
              <a:t>Součet dvou čísel trval 0,1 s</a:t>
            </a:r>
            <a:endParaRPr lang="cs-CZ" dirty="0"/>
          </a:p>
        </p:txBody>
      </p:sp>
      <p:sp>
        <p:nvSpPr>
          <p:cNvPr id="8" name="TextovéPole 7"/>
          <p:cNvSpPr txBox="1"/>
          <p:nvPr/>
        </p:nvSpPr>
        <p:spPr>
          <a:xfrm>
            <a:off x="755576" y="4077072"/>
            <a:ext cx="1656184" cy="646331"/>
          </a:xfrm>
          <a:prstGeom prst="rect">
            <a:avLst/>
          </a:prstGeom>
          <a:noFill/>
        </p:spPr>
        <p:txBody>
          <a:bodyPr wrap="square" rtlCol="0">
            <a:spAutoFit/>
          </a:bodyPr>
          <a:lstStyle/>
          <a:p>
            <a:r>
              <a:rPr lang="cs-CZ" dirty="0" err="1" smtClean="0"/>
              <a:t>Howard</a:t>
            </a:r>
            <a:r>
              <a:rPr lang="cs-CZ" dirty="0" smtClean="0"/>
              <a:t> </a:t>
            </a:r>
            <a:r>
              <a:rPr lang="cs-CZ" dirty="0" err="1" smtClean="0"/>
              <a:t>Aiken</a:t>
            </a:r>
            <a:r>
              <a:rPr lang="cs-CZ" dirty="0" smtClean="0"/>
              <a:t> (1900 – 1971)</a:t>
            </a:r>
            <a:endParaRPr lang="cs-CZ" dirty="0"/>
          </a:p>
        </p:txBody>
      </p:sp>
      <p:pic>
        <p:nvPicPr>
          <p:cNvPr id="19458" name="Picture 2" descr="http://cdn.dipity.com/uploads/events/47bc13332db5fe55782efa59b939f0f5_1M.png"/>
          <p:cNvPicPr>
            <a:picLocks noChangeAspect="1" noChangeArrowheads="1"/>
          </p:cNvPicPr>
          <p:nvPr/>
        </p:nvPicPr>
        <p:blipFill>
          <a:blip r:embed="rId3" cstate="print"/>
          <a:srcRect/>
          <a:stretch>
            <a:fillRect/>
          </a:stretch>
        </p:blipFill>
        <p:spPr bwMode="auto">
          <a:xfrm>
            <a:off x="2843808" y="2276872"/>
            <a:ext cx="5760640" cy="4392885"/>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err="1" smtClean="0">
                <a:solidFill>
                  <a:srgbClr val="FFFF00"/>
                </a:solidFill>
              </a:rPr>
              <a:t>Grafen</a:t>
            </a:r>
            <a:endParaRPr lang="en-US" dirty="0">
              <a:solidFill>
                <a:srgbClr val="FFFF00"/>
              </a:solidFill>
            </a:endParaRPr>
          </a:p>
        </p:txBody>
      </p:sp>
      <p:pic>
        <p:nvPicPr>
          <p:cNvPr id="4" name="Picture 2" descr="Vyrovnané pole grafenových tranzistorů. Zdroj: University of California"/>
          <p:cNvPicPr>
            <a:picLocks noChangeAspect="1" noChangeArrowheads="1"/>
          </p:cNvPicPr>
          <p:nvPr/>
        </p:nvPicPr>
        <p:blipFill>
          <a:blip r:embed="rId2" cstate="print"/>
          <a:srcRect/>
          <a:stretch>
            <a:fillRect/>
          </a:stretch>
        </p:blipFill>
        <p:spPr bwMode="auto">
          <a:xfrm>
            <a:off x="3995936" y="3068960"/>
            <a:ext cx="4686300" cy="3604643"/>
          </a:xfrm>
          <a:prstGeom prst="rect">
            <a:avLst/>
          </a:prstGeom>
          <a:noFill/>
        </p:spPr>
      </p:pic>
      <p:pic>
        <p:nvPicPr>
          <p:cNvPr id="5" name="Picture 2"/>
          <p:cNvPicPr>
            <a:picLocks noChangeAspect="1" noChangeArrowheads="1"/>
          </p:cNvPicPr>
          <p:nvPr/>
        </p:nvPicPr>
        <p:blipFill>
          <a:blip r:embed="rId3" cstate="print"/>
          <a:srcRect/>
          <a:stretch>
            <a:fillRect/>
          </a:stretch>
        </p:blipFill>
        <p:spPr bwMode="auto">
          <a:xfrm>
            <a:off x="395536" y="3068960"/>
            <a:ext cx="3456384" cy="3600400"/>
          </a:xfrm>
          <a:prstGeom prst="rect">
            <a:avLst/>
          </a:prstGeom>
          <a:noFill/>
          <a:ln w="9525">
            <a:noFill/>
            <a:miter lim="800000"/>
            <a:headEnd/>
            <a:tailEnd/>
          </a:ln>
        </p:spPr>
      </p:pic>
      <p:sp>
        <p:nvSpPr>
          <p:cNvPr id="6" name="TextovéPole 5"/>
          <p:cNvSpPr txBox="1"/>
          <p:nvPr/>
        </p:nvSpPr>
        <p:spPr>
          <a:xfrm>
            <a:off x="323528" y="1052736"/>
            <a:ext cx="5832648" cy="1815882"/>
          </a:xfrm>
          <a:prstGeom prst="rect">
            <a:avLst/>
          </a:prstGeom>
          <a:noFill/>
        </p:spPr>
        <p:txBody>
          <a:bodyPr wrap="square" rtlCol="0">
            <a:spAutoFit/>
          </a:bodyPr>
          <a:lstStyle/>
          <a:p>
            <a:pPr algn="l"/>
            <a:r>
              <a:rPr lang="cs-CZ" sz="1400" b="1" dirty="0" err="1" smtClean="0"/>
              <a:t>Grafen</a:t>
            </a:r>
            <a:r>
              <a:rPr lang="cs-CZ" sz="1400" b="1" dirty="0" smtClean="0"/>
              <a:t>: </a:t>
            </a:r>
            <a:r>
              <a:rPr lang="cs-CZ" sz="1400" dirty="0" smtClean="0"/>
              <a:t>polovodivá</a:t>
            </a:r>
            <a:r>
              <a:rPr lang="cs-CZ" sz="1400" b="1" dirty="0" smtClean="0"/>
              <a:t> </a:t>
            </a:r>
            <a:r>
              <a:rPr lang="cs-CZ" sz="1400" dirty="0" smtClean="0"/>
              <a:t>uhlíková </a:t>
            </a:r>
            <a:r>
              <a:rPr lang="cs-CZ" sz="1400" dirty="0" err="1" smtClean="0"/>
              <a:t>nanovrstva</a:t>
            </a:r>
            <a:r>
              <a:rPr lang="cs-CZ" sz="1400" dirty="0" smtClean="0"/>
              <a:t> objevená r. 2004 (</a:t>
            </a:r>
            <a:r>
              <a:rPr lang="cs-CZ" sz="1400" dirty="0" err="1" smtClean="0"/>
              <a:t>nobelova</a:t>
            </a:r>
            <a:r>
              <a:rPr lang="cs-CZ" sz="1400" dirty="0" smtClean="0"/>
              <a:t> cena za fyziku 2010), umožňující pracovat až v </a:t>
            </a:r>
            <a:r>
              <a:rPr lang="cs-CZ" sz="1400" dirty="0" err="1" smtClean="0"/>
              <a:t>THz</a:t>
            </a:r>
            <a:r>
              <a:rPr lang="cs-CZ" sz="1400" dirty="0" smtClean="0"/>
              <a:t> oblasti, při téměř nulové efektivní hmotnosti elektronů, které se tak v </a:t>
            </a:r>
            <a:r>
              <a:rPr lang="cs-CZ" sz="1400" dirty="0" err="1" smtClean="0"/>
              <a:t>grafenu</a:t>
            </a:r>
            <a:r>
              <a:rPr lang="cs-CZ" sz="1400" dirty="0" smtClean="0"/>
              <a:t> pohybují relativistickými rychlostmi. První 40 </a:t>
            </a:r>
            <a:r>
              <a:rPr lang="cs-CZ" sz="1400" dirty="0" err="1" smtClean="0"/>
              <a:t>nm</a:t>
            </a:r>
            <a:r>
              <a:rPr lang="cs-CZ" sz="1400" dirty="0" smtClean="0"/>
              <a:t> </a:t>
            </a:r>
            <a:r>
              <a:rPr lang="cs-CZ" sz="1400" dirty="0" err="1" smtClean="0"/>
              <a:t>grafenové</a:t>
            </a:r>
            <a:r>
              <a:rPr lang="cs-CZ" sz="1400" dirty="0" smtClean="0"/>
              <a:t> tranzistory sestrojeny roku 2011 firmou IBM - běží na frekvenci 155 </a:t>
            </a:r>
            <a:r>
              <a:rPr lang="cs-CZ" sz="1400" dirty="0" err="1" smtClean="0"/>
              <a:t>GHz</a:t>
            </a:r>
            <a:r>
              <a:rPr lang="cs-CZ" sz="1400" dirty="0" smtClean="0"/>
              <a:t>. Teoretická možnost konstrukce nového typu tranzistoru založeného na Kleinově paradoxu, popř. BISFET tranzistoru, tvořeného </a:t>
            </a:r>
            <a:r>
              <a:rPr lang="cs-CZ" sz="1400" dirty="0" err="1" smtClean="0"/>
              <a:t>grafenovou</a:t>
            </a:r>
            <a:r>
              <a:rPr lang="cs-CZ" sz="1400" dirty="0" smtClean="0"/>
              <a:t> dvojvrstvou (možnost tvorby kvantových teček a až tisícinásobné redukce spotřeby energie)</a:t>
            </a:r>
          </a:p>
        </p:txBody>
      </p:sp>
      <p:pic>
        <p:nvPicPr>
          <p:cNvPr id="54274" name="Picture 2" descr="http://fyzweb.cz/clanky/img/00155/laureati.jpg"/>
          <p:cNvPicPr>
            <a:picLocks noChangeAspect="1" noChangeArrowheads="1"/>
          </p:cNvPicPr>
          <p:nvPr/>
        </p:nvPicPr>
        <p:blipFill>
          <a:blip r:embed="rId4" cstate="print"/>
          <a:srcRect/>
          <a:stretch>
            <a:fillRect/>
          </a:stretch>
        </p:blipFill>
        <p:spPr bwMode="auto">
          <a:xfrm>
            <a:off x="6156176" y="1002098"/>
            <a:ext cx="2532980" cy="1993701"/>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16632"/>
            <a:ext cx="8229600" cy="1143000"/>
          </a:xfrm>
        </p:spPr>
        <p:txBody>
          <a:bodyPr/>
          <a:lstStyle/>
          <a:p>
            <a:r>
              <a:rPr lang="cs-CZ" dirty="0" smtClean="0">
                <a:solidFill>
                  <a:srgbClr val="FFFF00"/>
                </a:solidFill>
              </a:rPr>
              <a:t>Diamant</a:t>
            </a:r>
            <a:endParaRPr lang="en-US" dirty="0">
              <a:solidFill>
                <a:srgbClr val="FFFF00"/>
              </a:solidFill>
            </a:endParaRPr>
          </a:p>
        </p:txBody>
      </p:sp>
      <p:sp>
        <p:nvSpPr>
          <p:cNvPr id="4" name="TextovéPole 3"/>
          <p:cNvSpPr txBox="1"/>
          <p:nvPr/>
        </p:nvSpPr>
        <p:spPr>
          <a:xfrm>
            <a:off x="827584" y="1052736"/>
            <a:ext cx="7416824" cy="2031325"/>
          </a:xfrm>
          <a:prstGeom prst="rect">
            <a:avLst/>
          </a:prstGeom>
          <a:noFill/>
        </p:spPr>
        <p:txBody>
          <a:bodyPr wrap="square" rtlCol="0">
            <a:spAutoFit/>
          </a:bodyPr>
          <a:lstStyle/>
          <a:p>
            <a:pPr algn="l"/>
            <a:r>
              <a:rPr lang="cs-CZ" dirty="0" smtClean="0"/>
              <a:t>V roce 2012 se podařil významný průlom skupině vědců z Harvardské univerzity, kteří vytvořili z atomárních nečistot kvantové tečky uvnitř krystalicky čistého diamantu. Do těchto kvantových teček se daří opticky umístit kvantové informace a udržet je opticky čitelné po dobu několika sekund i při pokojové teplotě. Objev by mohl v budoucnu vést ke konstrukci optického kvantového procesoru pracujícího za pokojové teploty.</a:t>
            </a:r>
            <a:endParaRPr lang="en-US" dirty="0"/>
          </a:p>
        </p:txBody>
      </p:sp>
      <p:pic>
        <p:nvPicPr>
          <p:cNvPr id="110594" name="Picture 2" descr="http://vtm.e15.cz/files/imagecache/dust_filerenderer_percent70/upload/aktuality/pr_lom_kvantov__po__ta_e_u__nepot_ebuj__chlazen__4ff58172aa.jpg"/>
          <p:cNvPicPr>
            <a:picLocks noChangeAspect="1" noChangeArrowheads="1"/>
          </p:cNvPicPr>
          <p:nvPr/>
        </p:nvPicPr>
        <p:blipFill>
          <a:blip r:embed="rId2" cstate="print"/>
          <a:srcRect/>
          <a:stretch>
            <a:fillRect/>
          </a:stretch>
        </p:blipFill>
        <p:spPr bwMode="auto">
          <a:xfrm>
            <a:off x="1979712" y="3068960"/>
            <a:ext cx="5328592" cy="3548275"/>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188640"/>
            <a:ext cx="8229600" cy="1143000"/>
          </a:xfrm>
        </p:spPr>
        <p:txBody>
          <a:bodyPr/>
          <a:lstStyle/>
          <a:p>
            <a:r>
              <a:rPr lang="cs-CZ" sz="4800" dirty="0" smtClean="0">
                <a:solidFill>
                  <a:srgbClr val="00CC00"/>
                </a:solidFill>
              </a:rPr>
              <a:t>Psychofyzika</a:t>
            </a:r>
            <a:endParaRPr lang="en-US" sz="4800" dirty="0">
              <a:solidFill>
                <a:srgbClr val="00CC00"/>
              </a:solidFill>
            </a:endParaRPr>
          </a:p>
        </p:txBody>
      </p:sp>
      <p:sp>
        <p:nvSpPr>
          <p:cNvPr id="5" name="TextovéPole 4"/>
          <p:cNvSpPr txBox="1"/>
          <p:nvPr/>
        </p:nvSpPr>
        <p:spPr>
          <a:xfrm>
            <a:off x="323528" y="1340768"/>
            <a:ext cx="8568952" cy="369332"/>
          </a:xfrm>
          <a:prstGeom prst="rect">
            <a:avLst/>
          </a:prstGeom>
          <a:noFill/>
        </p:spPr>
        <p:txBody>
          <a:bodyPr wrap="square" rtlCol="0">
            <a:spAutoFit/>
          </a:bodyPr>
          <a:lstStyle/>
          <a:p>
            <a:r>
              <a:rPr lang="cs-CZ" dirty="0" smtClean="0"/>
              <a:t>Aneb jak mohou stroje nabýt vědomí</a:t>
            </a:r>
            <a:endParaRPr lang="en-US" dirty="0"/>
          </a:p>
        </p:txBody>
      </p:sp>
      <p:pic>
        <p:nvPicPr>
          <p:cNvPr id="103430" name="Picture 6" descr="http://nevseoboi.com.ua/uploads/posts/2011-08/1314036426_www.nevseoboi.com.ua_hi-tech-by-blackwolfik.jpg">
            <a:hlinkClick r:id="rId2"/>
          </p:cNvPr>
          <p:cNvPicPr>
            <a:picLocks noChangeAspect="1" noChangeArrowheads="1"/>
          </p:cNvPicPr>
          <p:nvPr/>
        </p:nvPicPr>
        <p:blipFill>
          <a:blip r:embed="rId3" cstate="print"/>
          <a:srcRect/>
          <a:stretch>
            <a:fillRect/>
          </a:stretch>
        </p:blipFill>
        <p:spPr bwMode="auto">
          <a:xfrm>
            <a:off x="1403648" y="1844824"/>
            <a:ext cx="6443957" cy="4835228"/>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smtClean="0">
                <a:solidFill>
                  <a:srgbClr val="FFFF00"/>
                </a:solidFill>
              </a:rPr>
              <a:t>Fyzikální podstata vědomí</a:t>
            </a:r>
            <a:endParaRPr lang="cs-CZ" dirty="0">
              <a:solidFill>
                <a:srgbClr val="FFFF00"/>
              </a:solidFill>
            </a:endParaRPr>
          </a:p>
        </p:txBody>
      </p:sp>
      <p:sp>
        <p:nvSpPr>
          <p:cNvPr id="4" name="Obdélník 3"/>
          <p:cNvSpPr/>
          <p:nvPr/>
        </p:nvSpPr>
        <p:spPr>
          <a:xfrm>
            <a:off x="395536" y="1124744"/>
            <a:ext cx="8352928" cy="5355312"/>
          </a:xfrm>
          <a:prstGeom prst="rect">
            <a:avLst/>
          </a:prstGeom>
        </p:spPr>
        <p:txBody>
          <a:bodyPr wrap="square">
            <a:spAutoFit/>
          </a:bodyPr>
          <a:lstStyle/>
          <a:p>
            <a:pPr algn="l"/>
            <a:r>
              <a:rPr lang="cs-CZ" dirty="0" smtClean="0"/>
              <a:t>Empirická logika odsunula všechny otázky okolo kvality vědomí do říše, kde se není možno smysluplně ptát a získávat smysluplné odpovědi. Ve druhé polovině minulého století se tam však někteří výzkumníci pokusili proniknout a přetáhnout si několik smysluplných otázek do sféry racionálního poznávání. Jako daň za to bylo striktně vyžadováno, aby se výzkum provozoval na místo behaviorismu či teologie, čistě na poli fyziky. Tak se na počátku 90. let rodí nový vědní obor nazvaný fyzika vědomí, čili </a:t>
            </a:r>
            <a:r>
              <a:rPr lang="cs-CZ" dirty="0" err="1" smtClean="0"/>
              <a:t>psychofyika</a:t>
            </a:r>
            <a:r>
              <a:rPr lang="cs-CZ" dirty="0" smtClean="0"/>
              <a:t>.</a:t>
            </a:r>
          </a:p>
          <a:p>
            <a:pPr algn="l"/>
            <a:r>
              <a:rPr lang="cs-CZ" dirty="0" smtClean="0"/>
              <a:t>Všechny teoretické pokusy pokoušející se o implementaci vědomí do nekvantového světa skončily fiaskem. John </a:t>
            </a:r>
            <a:r>
              <a:rPr lang="cs-CZ" dirty="0" err="1" smtClean="0"/>
              <a:t>Marshall</a:t>
            </a:r>
            <a:r>
              <a:rPr lang="cs-CZ" dirty="0" smtClean="0"/>
              <a:t>  pak v roce 1993 teoreticky dokázal nemožnost existence fyzikální struktury spojené s vědomím takové, jež by byla vysvětlitelná s použitím klasické fyziky. Ukazuje ale, že takto postavený problém je řešitelný z hlediska fyziky kvantové a že kvantová provázanost původně interagujících, ale prostorově distribuovaných systémů, umožňuje chápat vědomí jako proces založený na specifickém chování kvantového řádu skutečnosti. </a:t>
            </a:r>
          </a:p>
          <a:p>
            <a:pPr algn="l"/>
            <a:r>
              <a:rPr lang="cs-CZ" dirty="0" smtClean="0"/>
              <a:t>Před kvantovou fyzikou se studiem vědomí téměř výlučně zabývali filozofové psychologové, psychiatři, neurofyziologové a občas biochemici. Nyní ale vědomí vstoupilo do říše čisté fyziky. Psychologové a fyzici mohli začít komunikovat ve stejných termínech o stejných entitách.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71400"/>
            <a:ext cx="8229600" cy="1143000"/>
          </a:xfrm>
        </p:spPr>
        <p:txBody>
          <a:bodyPr/>
          <a:lstStyle/>
          <a:p>
            <a:r>
              <a:rPr lang="cs-CZ" dirty="0" smtClean="0">
                <a:solidFill>
                  <a:srgbClr val="FFFF00"/>
                </a:solidFill>
              </a:rPr>
              <a:t>Kvantová teorie vědomí</a:t>
            </a:r>
            <a:endParaRPr lang="cs-CZ" dirty="0">
              <a:solidFill>
                <a:srgbClr val="FFFF00"/>
              </a:solidFill>
            </a:endParaRPr>
          </a:p>
        </p:txBody>
      </p:sp>
      <p:sp>
        <p:nvSpPr>
          <p:cNvPr id="4" name="Obdélník 3"/>
          <p:cNvSpPr/>
          <p:nvPr/>
        </p:nvSpPr>
        <p:spPr>
          <a:xfrm>
            <a:off x="467544" y="908720"/>
            <a:ext cx="8208912" cy="2585323"/>
          </a:xfrm>
          <a:prstGeom prst="rect">
            <a:avLst/>
          </a:prstGeom>
        </p:spPr>
        <p:txBody>
          <a:bodyPr wrap="square">
            <a:spAutoFit/>
          </a:bodyPr>
          <a:lstStyle/>
          <a:p>
            <a:pPr algn="l"/>
            <a:r>
              <a:rPr lang="cs-CZ" dirty="0" smtClean="0"/>
              <a:t>Kvantová fyzika nejenže může dokázat existenci kvant vědomí, ale dokonce ukazuje přímou závislost kvantového světa na vědomí pozorovatele: jedna kvantová událost nemůže být pozorována (kolabována) sama sebou, ale jedině jinou kvantovou událostí. Kvantová událost, která nemůže být nikým pozorována, pozbývá fyzikální podstaty. Nejen že kvantový svět nemůže existovat bez vědomí, ale rovněž vědomí nemůže existovat bez kvantového světa. Tento, tzv. princip komplementarity kvantového světa a vědomí, se stal základním paradigmatem kvantové psychofyziky, která tak postupně dospívá </a:t>
            </a:r>
          </a:p>
          <a:p>
            <a:pPr algn="l"/>
            <a:r>
              <a:rPr lang="cs-CZ" dirty="0" smtClean="0"/>
              <a:t>k závěru (viz dále), že mozek je kvantovým generátorem vědomí.</a:t>
            </a:r>
            <a:endParaRPr lang="cs-CZ" dirty="0"/>
          </a:p>
        </p:txBody>
      </p:sp>
      <p:pic>
        <p:nvPicPr>
          <p:cNvPr id="6" name="Picture 2" descr="dimerESP"/>
          <p:cNvPicPr>
            <a:picLocks noChangeAspect="1" noChangeArrowheads="1"/>
          </p:cNvPicPr>
          <p:nvPr/>
        </p:nvPicPr>
        <p:blipFill>
          <a:blip r:embed="rId2" cstate="print"/>
          <a:srcRect/>
          <a:stretch>
            <a:fillRect/>
          </a:stretch>
        </p:blipFill>
        <p:spPr bwMode="auto">
          <a:xfrm>
            <a:off x="611560" y="3573016"/>
            <a:ext cx="2584906" cy="3284984"/>
          </a:xfrm>
          <a:prstGeom prst="rect">
            <a:avLst/>
          </a:prstGeom>
          <a:noFill/>
          <a:ln w="9525">
            <a:noFill/>
            <a:miter lim="800000"/>
            <a:headEnd/>
            <a:tailEnd/>
          </a:ln>
        </p:spPr>
      </p:pic>
      <p:pic>
        <p:nvPicPr>
          <p:cNvPr id="7" name="Picture 3" descr="layer-B1"/>
          <p:cNvPicPr>
            <a:picLocks noChangeAspect="1" noChangeArrowheads="1"/>
          </p:cNvPicPr>
          <p:nvPr/>
        </p:nvPicPr>
        <p:blipFill>
          <a:blip r:embed="rId3" cstate="print"/>
          <a:srcRect/>
          <a:stretch>
            <a:fillRect/>
          </a:stretch>
        </p:blipFill>
        <p:spPr bwMode="auto">
          <a:xfrm>
            <a:off x="5863422" y="3573016"/>
            <a:ext cx="2531053" cy="32849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1143000"/>
          </a:xfrm>
        </p:spPr>
        <p:txBody>
          <a:bodyPr/>
          <a:lstStyle/>
          <a:p>
            <a:r>
              <a:rPr lang="cs-CZ" dirty="0" smtClean="0">
                <a:solidFill>
                  <a:srgbClr val="FFFF00"/>
                </a:solidFill>
              </a:rPr>
              <a:t>Kvantová teorie vědomí</a:t>
            </a:r>
            <a:endParaRPr lang="cs-CZ" dirty="0">
              <a:solidFill>
                <a:srgbClr val="FFFF00"/>
              </a:solidFill>
            </a:endParaRPr>
          </a:p>
        </p:txBody>
      </p:sp>
      <p:pic>
        <p:nvPicPr>
          <p:cNvPr id="1028" name="Picture 4" descr="http://www.filosofico.net/penrose.jpg"/>
          <p:cNvPicPr>
            <a:picLocks noChangeAspect="1" noChangeArrowheads="1"/>
          </p:cNvPicPr>
          <p:nvPr/>
        </p:nvPicPr>
        <p:blipFill>
          <a:blip r:embed="rId2" cstate="print"/>
          <a:srcRect/>
          <a:stretch>
            <a:fillRect/>
          </a:stretch>
        </p:blipFill>
        <p:spPr bwMode="auto">
          <a:xfrm>
            <a:off x="7020272" y="4077072"/>
            <a:ext cx="1656184" cy="2220791"/>
          </a:xfrm>
          <a:prstGeom prst="rect">
            <a:avLst/>
          </a:prstGeom>
          <a:noFill/>
        </p:spPr>
      </p:pic>
      <p:pic>
        <p:nvPicPr>
          <p:cNvPr id="1030" name="Picture 6" descr="http://www.aldebaran.cz/bulletin/2003_21/1.gif"/>
          <p:cNvPicPr>
            <a:picLocks noChangeAspect="1" noChangeArrowheads="1"/>
          </p:cNvPicPr>
          <p:nvPr/>
        </p:nvPicPr>
        <p:blipFill>
          <a:blip r:embed="rId3" cstate="print"/>
          <a:srcRect/>
          <a:stretch>
            <a:fillRect/>
          </a:stretch>
        </p:blipFill>
        <p:spPr bwMode="auto">
          <a:xfrm>
            <a:off x="467544" y="4077072"/>
            <a:ext cx="6189021" cy="2204840"/>
          </a:xfrm>
          <a:prstGeom prst="rect">
            <a:avLst/>
          </a:prstGeom>
          <a:solidFill>
            <a:schemeClr val="tx1"/>
          </a:solidFill>
        </p:spPr>
      </p:pic>
      <p:sp>
        <p:nvSpPr>
          <p:cNvPr id="7" name="TextovéPole 6"/>
          <p:cNvSpPr txBox="1"/>
          <p:nvPr/>
        </p:nvSpPr>
        <p:spPr>
          <a:xfrm>
            <a:off x="323528" y="1052736"/>
            <a:ext cx="8496944" cy="3077766"/>
          </a:xfrm>
          <a:prstGeom prst="rect">
            <a:avLst/>
          </a:prstGeom>
          <a:noFill/>
        </p:spPr>
        <p:txBody>
          <a:bodyPr wrap="square" rtlCol="0">
            <a:spAutoFit/>
          </a:bodyPr>
          <a:lstStyle/>
          <a:p>
            <a:pPr algn="l"/>
            <a:r>
              <a:rPr lang="cs-CZ" sz="1600" dirty="0" smtClean="0"/>
              <a:t>Ačkoli každá částice dokáže projít pouze jedinou z otevřených štěrbin, pociťuje vždy přítomnost či nepřítomnost dalších a podle toho mění svůj kvantový stav. </a:t>
            </a:r>
          </a:p>
          <a:p>
            <a:pPr algn="l"/>
            <a:r>
              <a:rPr lang="cs-CZ" sz="1600" dirty="0" smtClean="0"/>
              <a:t>Částice, která se mohla svobodně rozhodnout kterou ze štěrbin projde, se po projití nalézá </a:t>
            </a:r>
          </a:p>
          <a:p>
            <a:pPr algn="l"/>
            <a:r>
              <a:rPr lang="cs-CZ" sz="1600" dirty="0" smtClean="0"/>
              <a:t>v odlišném kvantovém stavu, než kdyby se takto rozhodnout nemohla.</a:t>
            </a:r>
          </a:p>
          <a:p>
            <a:pPr algn="l"/>
            <a:r>
              <a:rPr lang="cs-CZ" sz="1600" dirty="0" smtClean="0"/>
              <a:t>Tuto podivuhodnou vlastnost lze popsat jako působení vědomí na vlnovou funkci. Pokud vědomí pozorovatele může v principu získat informaci o tom, kterou cestou se částice rozhodla projít, působí kolaps její vlnové funkce a interferenční jevy vymizí (</a:t>
            </a:r>
            <a:r>
              <a:rPr lang="cs-CZ" sz="1600" dirty="0" err="1" smtClean="0"/>
              <a:t>dekoherence</a:t>
            </a:r>
            <a:r>
              <a:rPr lang="cs-CZ" sz="1600" dirty="0" smtClean="0"/>
              <a:t>).</a:t>
            </a:r>
          </a:p>
          <a:p>
            <a:pPr algn="l"/>
            <a:r>
              <a:rPr lang="cs-CZ" sz="1600" dirty="0" smtClean="0"/>
              <a:t>Vědomí přitom není omezeno na makroskopické systémy – částice se mohou pozorovat i navzájem a vzájemně si kolabovat své vlnové funkce (</a:t>
            </a:r>
            <a:r>
              <a:rPr lang="cs-CZ" sz="1600" dirty="0" err="1" smtClean="0"/>
              <a:t>dekoherence</a:t>
            </a:r>
            <a:r>
              <a:rPr lang="cs-CZ" sz="1600" dirty="0" smtClean="0"/>
              <a:t>) </a:t>
            </a:r>
          </a:p>
          <a:p>
            <a:pPr algn="l"/>
            <a:r>
              <a:rPr lang="cs-CZ" sz="1600" dirty="0" smtClean="0"/>
              <a:t>Lze proto předpokládat existenci jakéhosi elementárního vědomí, které se tvoří již na kvantové úrovni.</a:t>
            </a:r>
          </a:p>
          <a:p>
            <a:pPr algn="l"/>
            <a:endParaRPr lang="cs-CZ" dirty="0"/>
          </a:p>
        </p:txBody>
      </p:sp>
      <p:sp>
        <p:nvSpPr>
          <p:cNvPr id="8" name="TextovéPole 7"/>
          <p:cNvSpPr txBox="1"/>
          <p:nvPr/>
        </p:nvSpPr>
        <p:spPr>
          <a:xfrm>
            <a:off x="6876256" y="6273225"/>
            <a:ext cx="1944216" cy="584775"/>
          </a:xfrm>
          <a:prstGeom prst="rect">
            <a:avLst/>
          </a:prstGeom>
          <a:noFill/>
        </p:spPr>
        <p:txBody>
          <a:bodyPr wrap="square" rtlCol="0">
            <a:spAutoFit/>
          </a:bodyPr>
          <a:lstStyle/>
          <a:p>
            <a:r>
              <a:rPr lang="cs-CZ" sz="1600" dirty="0" smtClean="0"/>
              <a:t>Sir </a:t>
            </a:r>
            <a:r>
              <a:rPr lang="cs-CZ" sz="1600" dirty="0" err="1" smtClean="0"/>
              <a:t>Roger</a:t>
            </a:r>
            <a:r>
              <a:rPr lang="cs-CZ" sz="1600" dirty="0" smtClean="0"/>
              <a:t> </a:t>
            </a:r>
            <a:r>
              <a:rPr lang="cs-CZ" sz="1600" dirty="0" err="1" smtClean="0"/>
              <a:t>Penrose</a:t>
            </a:r>
            <a:r>
              <a:rPr lang="cs-CZ" sz="1600" dirty="0" smtClean="0"/>
              <a:t> (1931)</a:t>
            </a:r>
            <a:endParaRPr lang="cs-CZ" sz="16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67544" y="1268760"/>
            <a:ext cx="8280920" cy="5047536"/>
          </a:xfrm>
          <a:prstGeom prst="rect">
            <a:avLst/>
          </a:prstGeom>
        </p:spPr>
        <p:txBody>
          <a:bodyPr wrap="square">
            <a:spAutoFit/>
          </a:bodyPr>
          <a:lstStyle/>
          <a:p>
            <a:pPr algn="l"/>
            <a:r>
              <a:rPr lang="cs-CZ" sz="1400" dirty="0" smtClean="0"/>
              <a:t>Již v roce 1951 David </a:t>
            </a:r>
            <a:r>
              <a:rPr lang="cs-CZ" sz="1400" dirty="0" err="1" smtClean="0"/>
              <a:t>Bohm</a:t>
            </a:r>
            <a:r>
              <a:rPr lang="cs-CZ" sz="1400" dirty="0" smtClean="0"/>
              <a:t> dochází k závěru, že na kvantové úrovni reality musí existovat nové pole, jímž lze vysvětlit všechny jevy kvantové mechaniky. Toto pole, "kvantový potenciál", prochází celým prostorem, ale jeho vliv se zmenšuje s rostoucí vzdáleností. Za předpokladu existence tohoto pole </a:t>
            </a:r>
            <a:r>
              <a:rPr lang="cs-CZ" sz="1400" dirty="0" err="1" smtClean="0"/>
              <a:t>Bohm</a:t>
            </a:r>
            <a:r>
              <a:rPr lang="cs-CZ" sz="1400" dirty="0" smtClean="0"/>
              <a:t> vysvětluje jak experimentální kvantové jevy tak interpretuje kvantovou mechaniku novým způsobem. Prostřednictvím kvantového potenciálu jsou všechny hmotné částice nelokálně propojeny, takže zdánlivě porušují normální zákony přírody. Zhruba ve stejné době, kdy David </a:t>
            </a:r>
            <a:r>
              <a:rPr lang="cs-CZ" sz="1400" dirty="0" err="1" smtClean="0"/>
              <a:t>Bohm</a:t>
            </a:r>
            <a:r>
              <a:rPr lang="cs-CZ" sz="1400" dirty="0" smtClean="0"/>
              <a:t> vyvinul svoji hypotézu holografického paradigmatu, neurolog Karl </a:t>
            </a:r>
            <a:r>
              <a:rPr lang="cs-CZ" sz="1400" dirty="0" err="1" smtClean="0"/>
              <a:t>Pribram</a:t>
            </a:r>
            <a:r>
              <a:rPr lang="cs-CZ" sz="1400" dirty="0" smtClean="0"/>
              <a:t> vyvinul "holografickou" teorii mozku. </a:t>
            </a:r>
            <a:r>
              <a:rPr lang="cs-CZ" sz="1400" dirty="0" err="1" smtClean="0"/>
              <a:t>Bohm</a:t>
            </a:r>
            <a:r>
              <a:rPr lang="cs-CZ" sz="1400" dirty="0" smtClean="0"/>
              <a:t> došel k závěru, že uvažované pole má podobné vlastnosti jako hologram. Takto vznikla myšlenka holografického vesmíru sjednocujícího myšlení a hmotu do nového rámce.</a:t>
            </a:r>
          </a:p>
          <a:p>
            <a:pPr algn="l"/>
            <a:r>
              <a:rPr lang="cs-CZ" sz="1400" dirty="0" smtClean="0"/>
              <a:t>Holografický pohled na svět poprvé nabídl novou úroveň chápání řádu uvnitř našeho vesmíru. Podle </a:t>
            </a:r>
            <a:r>
              <a:rPr lang="cs-CZ" sz="1400" dirty="0" err="1" smtClean="0"/>
              <a:t>Bohma</a:t>
            </a:r>
            <a:r>
              <a:rPr lang="cs-CZ" sz="1400" dirty="0" smtClean="0"/>
              <a:t> se tento řád neprojevuje na fyzikální úrovni pozorovaných jevů, ale je "uschován" v </a:t>
            </a:r>
            <a:r>
              <a:rPr lang="cs-CZ" sz="1400" dirty="0" err="1" smtClean="0"/>
              <a:t>Bohmově</a:t>
            </a:r>
            <a:r>
              <a:rPr lang="cs-CZ" sz="1400" dirty="0" smtClean="0"/>
              <a:t> kvantovém potenciálu. Tento řád vesmíru se schovává za pravděpodobnostním chováním kvantové mechaniky na hlubší úrovni.</a:t>
            </a:r>
          </a:p>
          <a:p>
            <a:pPr algn="l"/>
            <a:r>
              <a:rPr lang="cs-CZ" sz="1400" dirty="0" smtClean="0"/>
              <a:t>V roce 1980 svůj dynamický holografický pohled na svět popsal David </a:t>
            </a:r>
            <a:r>
              <a:rPr lang="cs-CZ" sz="1400" dirty="0" err="1" smtClean="0"/>
              <a:t>Bohm</a:t>
            </a:r>
            <a:r>
              <a:rPr lang="cs-CZ" sz="1400" dirty="0" smtClean="0"/>
              <a:t> v knize </a:t>
            </a:r>
            <a:r>
              <a:rPr lang="cs-CZ" sz="1400" i="1" dirty="0" smtClean="0"/>
              <a:t>"</a:t>
            </a:r>
            <a:r>
              <a:rPr lang="cs-CZ" sz="1400" i="1" dirty="0" err="1" smtClean="0"/>
              <a:t>Wholeness</a:t>
            </a:r>
            <a:r>
              <a:rPr lang="cs-CZ" sz="1400" i="1" dirty="0" smtClean="0"/>
              <a:t> </a:t>
            </a:r>
            <a:r>
              <a:rPr lang="cs-CZ" sz="1400" i="1" dirty="0" err="1" smtClean="0"/>
              <a:t>and</a:t>
            </a:r>
            <a:r>
              <a:rPr lang="cs-CZ" sz="1400" i="1" dirty="0" smtClean="0"/>
              <a:t> </a:t>
            </a:r>
            <a:r>
              <a:rPr lang="cs-CZ" sz="1400" i="1" dirty="0" err="1" smtClean="0"/>
              <a:t>the</a:t>
            </a:r>
            <a:r>
              <a:rPr lang="cs-CZ" sz="1400" i="1" dirty="0" smtClean="0"/>
              <a:t> </a:t>
            </a:r>
            <a:r>
              <a:rPr lang="cs-CZ" sz="1400" i="1" dirty="0" err="1" smtClean="0"/>
              <a:t>Implicate</a:t>
            </a:r>
            <a:r>
              <a:rPr lang="cs-CZ" sz="1400" i="1" dirty="0" smtClean="0"/>
              <a:t> </a:t>
            </a:r>
            <a:r>
              <a:rPr lang="cs-CZ" sz="1400" i="1" dirty="0" err="1" smtClean="0"/>
              <a:t>Order</a:t>
            </a:r>
            <a:r>
              <a:rPr lang="cs-CZ" sz="1400" i="1" dirty="0" smtClean="0"/>
              <a:t>", </a:t>
            </a:r>
            <a:r>
              <a:rPr lang="cs-CZ" sz="1400" dirty="0" smtClean="0"/>
              <a:t>v níž zavádí pojem "</a:t>
            </a:r>
            <a:r>
              <a:rPr lang="cs-CZ" sz="1400" dirty="0" err="1" smtClean="0"/>
              <a:t>holopohybu</a:t>
            </a:r>
            <a:r>
              <a:rPr lang="cs-CZ" sz="1400" dirty="0" smtClean="0"/>
              <a:t>", aby popsal tok "skrytých" a "odkrytých" projevů řádu na nejnižší úrovni naší reality. V souvislosti s "</a:t>
            </a:r>
            <a:r>
              <a:rPr lang="cs-CZ" sz="1400" dirty="0" err="1" smtClean="0"/>
              <a:t>holopohybem</a:t>
            </a:r>
            <a:r>
              <a:rPr lang="cs-CZ" sz="1400" dirty="0" smtClean="0"/>
              <a:t>", z něhož vychází fyzikální realita, je vakuum vyplněno superpozicí všech typů vln a polí, zatímco poloha hmotných částic v prostoru (explicitní úroveň) zůstává relativní vůči jiným částicím hmoty. Pozorovatel je součástí tohoto systému a interaguje se všemi jeho částmi ve všech okamžicích. Pozorovatel je pozorován a stává se integrální součástí fyzikálních experimentů. Vědomí je součástí interakce hmotných těles ve smyslu definovaném kvantovou mechanikou. David </a:t>
            </a:r>
            <a:r>
              <a:rPr lang="cs-CZ" sz="1400" dirty="0" err="1" smtClean="0"/>
              <a:t>Bohm</a:t>
            </a:r>
            <a:r>
              <a:rPr lang="cs-CZ" sz="1400" dirty="0" smtClean="0"/>
              <a:t> věřil, že vědomí se musí účastnit </a:t>
            </a:r>
            <a:r>
              <a:rPr lang="cs-CZ" sz="1400" dirty="0" err="1" smtClean="0"/>
              <a:t>holopohybu</a:t>
            </a:r>
            <a:r>
              <a:rPr lang="cs-CZ" sz="1400" dirty="0" smtClean="0"/>
              <a:t> a interagovat na "implicitní" úrovni tak, že důsledkem je "explicitní" úroveň ve formě kolapsu vlnové funkce v kvantové mechanice. </a:t>
            </a:r>
            <a:endParaRPr lang="en-US" sz="1400" dirty="0"/>
          </a:p>
        </p:txBody>
      </p:sp>
      <p:sp>
        <p:nvSpPr>
          <p:cNvPr id="5" name="Nadpis 1"/>
          <p:cNvSpPr>
            <a:spLocks noGrp="1"/>
          </p:cNvSpPr>
          <p:nvPr>
            <p:ph type="title"/>
          </p:nvPr>
        </p:nvSpPr>
        <p:spPr>
          <a:xfrm>
            <a:off x="468313" y="0"/>
            <a:ext cx="8229600" cy="1143000"/>
          </a:xfrm>
        </p:spPr>
        <p:txBody>
          <a:bodyPr/>
          <a:lstStyle/>
          <a:p>
            <a:r>
              <a:rPr lang="cs-CZ" dirty="0" smtClean="0">
                <a:solidFill>
                  <a:srgbClr val="FFFF00"/>
                </a:solidFill>
              </a:rPr>
              <a:t>Kvantová teorie vědomí</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ChangeArrowheads="1"/>
          </p:cNvSpPr>
          <p:nvPr/>
        </p:nvSpPr>
        <p:spPr bwMode="auto">
          <a:xfrm>
            <a:off x="251520" y="1591344"/>
            <a:ext cx="8640960" cy="46166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dirty="0" smtClean="0">
                <a:ln>
                  <a:noFill/>
                </a:ln>
                <a:effectLst/>
                <a:latin typeface="Arial" pitchFamily="34" charset="0"/>
                <a:ea typeface="Times New Roman" pitchFamily="18" charset="0"/>
                <a:cs typeface="Arial" pitchFamily="34" charset="0"/>
              </a:rPr>
              <a:t>Představy </a:t>
            </a:r>
            <a:r>
              <a:rPr kumimoji="0" lang="cs-CZ" sz="1400" i="0" u="none" strike="noStrike" cap="none" normalizeH="0" baseline="0" dirty="0" smtClean="0">
                <a:ln>
                  <a:noFill/>
                </a:ln>
                <a:effectLst/>
                <a:latin typeface="Arial" pitchFamily="34" charset="0"/>
                <a:ea typeface="Times New Roman" pitchFamily="18" charset="0"/>
                <a:cs typeface="Arial" pitchFamily="34" charset="0"/>
              </a:rPr>
              <a:t>Davida </a:t>
            </a:r>
            <a:r>
              <a:rPr kumimoji="0" lang="cs-CZ" sz="1400" i="0" u="none" strike="noStrike" cap="none" normalizeH="0" baseline="0" dirty="0" err="1" smtClean="0">
                <a:ln>
                  <a:noFill/>
                </a:ln>
                <a:effectLst/>
                <a:latin typeface="Arial" pitchFamily="34" charset="0"/>
                <a:ea typeface="Times New Roman" pitchFamily="18" charset="0"/>
                <a:cs typeface="Arial" pitchFamily="34" charset="0"/>
              </a:rPr>
              <a:t>Bohma</a:t>
            </a:r>
            <a:r>
              <a:rPr kumimoji="0" lang="cs-CZ" sz="1400" i="0" u="none" strike="noStrike" cap="none" normalizeH="0" baseline="0" dirty="0" smtClean="0">
                <a:ln>
                  <a:noFill/>
                </a:ln>
                <a:effectLst/>
                <a:latin typeface="Arial" pitchFamily="34" charset="0"/>
                <a:ea typeface="Times New Roman" pitchFamily="18" charset="0"/>
                <a:cs typeface="Arial" pitchFamily="34" charset="0"/>
              </a:rPr>
              <a:t> a Karla </a:t>
            </a:r>
            <a:r>
              <a:rPr kumimoji="0" lang="cs-CZ" sz="1400" i="0" u="none" strike="noStrike" cap="none" normalizeH="0" baseline="0" dirty="0" err="1" smtClean="0">
                <a:ln>
                  <a:noFill/>
                </a:ln>
                <a:effectLst/>
                <a:latin typeface="Arial" pitchFamily="34" charset="0"/>
                <a:ea typeface="Times New Roman" pitchFamily="18" charset="0"/>
                <a:cs typeface="Arial" pitchFamily="34" charset="0"/>
              </a:rPr>
              <a:t>Pribrama</a:t>
            </a:r>
            <a:r>
              <a:rPr kumimoji="0" lang="cs-CZ" sz="1400" i="0" u="none" strike="noStrike" cap="none" normalizeH="0" baseline="0" dirty="0" smtClean="0">
                <a:ln>
                  <a:noFill/>
                </a:ln>
                <a:effectLst/>
                <a:latin typeface="Arial" pitchFamily="34" charset="0"/>
                <a:ea typeface="Times New Roman" pitchFamily="18" charset="0"/>
                <a:cs typeface="Arial" pitchFamily="34" charset="0"/>
              </a:rPr>
              <a:t> </a:t>
            </a:r>
            <a:r>
              <a:rPr kumimoji="0" lang="cs-CZ" sz="1400" b="0" i="0" u="none" strike="noStrike" cap="none" normalizeH="0" baseline="0" dirty="0" smtClean="0">
                <a:ln>
                  <a:noFill/>
                </a:ln>
                <a:effectLst/>
                <a:latin typeface="Arial" pitchFamily="34" charset="0"/>
                <a:ea typeface="Times New Roman" pitchFamily="18" charset="0"/>
                <a:cs typeface="Arial" pitchFamily="34" charset="0"/>
              </a:rPr>
              <a:t>dohromady tvoří nový způsob pohledu na náš svět. Naše mozky matematicky vytvářejí objektivní realitu interpretací frekvencí, které jsou vnitřními projekcemi z hlubší úrovně existence mimo prostor a čas. Mozek je hologram uložený v holografickém vesmíru. </a:t>
            </a:r>
          </a:p>
          <a:p>
            <a:pPr lvl="0" algn="l"/>
            <a:r>
              <a:rPr lang="cs-CZ" sz="1400" dirty="0" err="1" smtClean="0"/>
              <a:t>Bohmova</a:t>
            </a:r>
            <a:r>
              <a:rPr lang="cs-CZ" sz="1400" dirty="0" smtClean="0"/>
              <a:t> teoretická práce sice vychází z kvantové teorie, je ale založena na interpretaci experimentálních důkazů. V kvantové teorii vědomí se vytváří diskrétní povaha reality v souladu s omezením našeho poznání reality daným Heisenbergovým principem neurčitosti. Avšak podle </a:t>
            </a:r>
            <a:r>
              <a:rPr lang="cs-CZ" sz="1400" dirty="0" err="1" smtClean="0"/>
              <a:t>Bohma</a:t>
            </a:r>
            <a:r>
              <a:rPr lang="cs-CZ" sz="1400" dirty="0" smtClean="0"/>
              <a:t> je pozadí reality přímo nebo nepřímo spojeno s vědomím, pokud není dokonce jeho funkcí. </a:t>
            </a:r>
            <a:r>
              <a:rPr lang="cs-CZ" sz="1400" dirty="0" err="1" smtClean="0"/>
              <a:t>Bohmova</a:t>
            </a:r>
            <a:r>
              <a:rPr lang="cs-CZ" sz="1400" dirty="0" smtClean="0"/>
              <a:t> teorie je proto hybridní teorií, která využívá spojité pole určitého typu - kvantový potenciál - jako hlubší realitu ležící za diskrétní realitou popsanou kvantovou mechanikou. Tento pohled na realitu by měl mít důležité důsledky pro fyzikální koncept duality vlna-částice. </a:t>
            </a:r>
            <a:r>
              <a:rPr lang="cs-CZ" sz="1400" dirty="0" err="1" smtClean="0"/>
              <a:t>Bohmova</a:t>
            </a:r>
            <a:r>
              <a:rPr lang="cs-CZ" sz="1400" dirty="0" smtClean="0"/>
              <a:t> teorie vychází z holografického pohledu na realitu, ale neodmítá důležitost role vědomí. Proto vytváří pro popis vědomí prostor v rámci čistě fyzikální teorie.</a:t>
            </a:r>
          </a:p>
          <a:p>
            <a:pPr algn="l"/>
            <a:r>
              <a:rPr lang="cs-CZ" sz="1400" dirty="0" smtClean="0"/>
              <a:t>Vědomí se ve fyzice poprvé objevuje v kodaňské interpretaci kvantové mechaniky (1930), v níž pozorování způsobuje "kolaps vlnové funkce". Měření (pozorování) vytváří vztah mezi vědomím a fyzikálním světem. </a:t>
            </a:r>
            <a:r>
              <a:rPr lang="cs-CZ" sz="1400" dirty="0" err="1" smtClean="0"/>
              <a:t>Evan</a:t>
            </a:r>
            <a:r>
              <a:rPr lang="cs-CZ" sz="1400" dirty="0" smtClean="0"/>
              <a:t> </a:t>
            </a:r>
            <a:r>
              <a:rPr lang="cs-CZ" sz="1400" dirty="0" err="1" smtClean="0"/>
              <a:t>Harris</a:t>
            </a:r>
            <a:r>
              <a:rPr lang="cs-CZ" sz="1400" dirty="0" smtClean="0"/>
              <a:t> </a:t>
            </a:r>
            <a:r>
              <a:rPr lang="cs-CZ" sz="1400" dirty="0" err="1" smtClean="0"/>
              <a:t>Walker</a:t>
            </a:r>
            <a:r>
              <a:rPr lang="cs-CZ" sz="1400" dirty="0" smtClean="0"/>
              <a:t> předpokládá, že fyzikální realita je spojena s vědomím jednoduchou fyzikální fundamentální veličinou. Vědomí je nefyzikální entitou spojenou s fyzikálním světem prostřednictvím stavového vektoru pro kvantově mechanický proces, který propojuje synapse v mozku. </a:t>
            </a:r>
            <a:r>
              <a:rPr lang="cs-CZ" sz="1400" dirty="0" err="1" smtClean="0"/>
              <a:t>Walker</a:t>
            </a:r>
            <a:r>
              <a:rPr lang="cs-CZ" sz="1400" dirty="0" smtClean="0"/>
              <a:t> zavádí novou veličinu, která reprezentuje vědomí pozorovatele v kodaňské interpretaci kvantové mechaniky. Tato veličina je "skrytou proměnnou" podobně, jako v teorii Davida </a:t>
            </a:r>
            <a:r>
              <a:rPr lang="cs-CZ" sz="1400" dirty="0" err="1" smtClean="0"/>
              <a:t>Bohma</a:t>
            </a:r>
            <a:r>
              <a:rPr lang="cs-CZ" sz="1400" b="1" dirty="0" smtClean="0"/>
              <a:t>. </a:t>
            </a:r>
            <a:r>
              <a:rPr lang="cs-CZ" sz="1400" dirty="0" smtClean="0"/>
              <a:t>Kolaps vlnové funkce je pak spojitým a determinovaným jevem. Tato proměnná má dvě vlastnosti: musí fyzikálně interagovat pouze během procesu měření a musí být nelokální. </a:t>
            </a:r>
            <a:r>
              <a:rPr lang="cs-CZ" sz="1400" dirty="0" err="1" smtClean="0"/>
              <a:t>Nelokalita</a:t>
            </a:r>
            <a:r>
              <a:rPr lang="cs-CZ" sz="1400" dirty="0" smtClean="0"/>
              <a:t> znamená, že "skrytá proměnná" nezávisí na prostoru a času ani na fyzikálních procesech ačkoli ovlivňuje kolaps vlnové funkce. </a:t>
            </a:r>
            <a:endParaRPr kumimoji="0" lang="cs-CZ" sz="1600" b="0" i="0" u="none" strike="noStrike" cap="none" normalizeH="0" baseline="0" dirty="0" smtClean="0">
              <a:ln>
                <a:noFill/>
              </a:ln>
              <a:effectLst/>
              <a:latin typeface="Arial" pitchFamily="34" charset="0"/>
              <a:cs typeface="Arial" pitchFamily="34" charset="0"/>
            </a:endParaRPr>
          </a:p>
        </p:txBody>
      </p:sp>
      <p:sp>
        <p:nvSpPr>
          <p:cNvPr id="5" name="Nadpis 1"/>
          <p:cNvSpPr>
            <a:spLocks noGrp="1"/>
          </p:cNvSpPr>
          <p:nvPr>
            <p:ph type="title"/>
          </p:nvPr>
        </p:nvSpPr>
        <p:spPr>
          <a:xfrm>
            <a:off x="467544" y="0"/>
            <a:ext cx="8229600" cy="1143000"/>
          </a:xfrm>
        </p:spPr>
        <p:txBody>
          <a:bodyPr/>
          <a:lstStyle/>
          <a:p>
            <a:r>
              <a:rPr lang="cs-CZ" dirty="0" smtClean="0">
                <a:solidFill>
                  <a:srgbClr val="FFFF00"/>
                </a:solidFill>
              </a:rPr>
              <a:t>Kvantová teorie vědomí</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Vědomí a kvantová gravitace</a:t>
            </a:r>
            <a:endParaRPr lang="cs-CZ" dirty="0">
              <a:solidFill>
                <a:srgbClr val="FFFF00"/>
              </a:solidFill>
            </a:endParaRPr>
          </a:p>
        </p:txBody>
      </p:sp>
      <p:sp>
        <p:nvSpPr>
          <p:cNvPr id="4" name="Obdélník 3"/>
          <p:cNvSpPr/>
          <p:nvPr/>
        </p:nvSpPr>
        <p:spPr>
          <a:xfrm>
            <a:off x="395536" y="1556792"/>
            <a:ext cx="8352928" cy="5262979"/>
          </a:xfrm>
          <a:prstGeom prst="rect">
            <a:avLst/>
          </a:prstGeom>
        </p:spPr>
        <p:txBody>
          <a:bodyPr wrap="square">
            <a:spAutoFit/>
          </a:bodyPr>
          <a:lstStyle/>
          <a:p>
            <a:pPr algn="l"/>
            <a:r>
              <a:rPr lang="cs-CZ" sz="1400" dirty="0" smtClean="0"/>
              <a:t>Roku 1966 F. </a:t>
            </a:r>
            <a:r>
              <a:rPr lang="cs-CZ" sz="1400" dirty="0" err="1" smtClean="0"/>
              <a:t>Karolyhazy</a:t>
            </a:r>
            <a:r>
              <a:rPr lang="cs-CZ" sz="1400" dirty="0" smtClean="0"/>
              <a:t> publikuje článek s názvem: „Gravitace a kvantová mechanika makroskopických objektů“, v němž ukazuje, že pro makroskopický kvantový soubor již gravitační interakce přestávají hrát zanedbatelnou úlohu. Propojením Heisenbergových relací neurčitosti </a:t>
            </a:r>
          </a:p>
          <a:p>
            <a:pPr algn="l"/>
            <a:r>
              <a:rPr lang="cs-CZ" sz="1400" dirty="0" smtClean="0"/>
              <a:t>s gravitací, </a:t>
            </a:r>
            <a:r>
              <a:rPr lang="cs-CZ" sz="1400" dirty="0" err="1" smtClean="0"/>
              <a:t>Karolyhazy</a:t>
            </a:r>
            <a:r>
              <a:rPr lang="cs-CZ" sz="1400" dirty="0" smtClean="0"/>
              <a:t> odvozuje kvantitativní limitu ostrosti struktur prostoročasu. Výsledky neurčitosti prostoročasových struktur poté používá v rovnici pro šíření kvantově mechanických vlnových amplitud. Výsledkem teorie je skutečnost, že iniciální čistá vlnová funkce se obecně vyvíjí v čase směrem ke smíšenému stavu. Čistá vlnová funkce trvá pouze tak dlouho, pokud odpovídá dostatečně malé neurčitosti polohy kterékoli masivní části zkoumaného systému. Obdržíme tak kvantitativní relace mezi hmotností a maximem koherentní neurčitosti v centru hmotnosti vlnové funkce tělesa.</a:t>
            </a:r>
            <a:r>
              <a:rPr lang="cs-CZ" sz="1400" u="sng" dirty="0" smtClean="0"/>
              <a:t/>
            </a:r>
            <a:br>
              <a:rPr lang="cs-CZ" sz="1400" u="sng" dirty="0" smtClean="0"/>
            </a:br>
            <a:r>
              <a:rPr lang="cs-CZ" sz="1400" dirty="0" smtClean="0"/>
              <a:t>Ke kvantovému skoku (kolapsu vlnové funkce) může tedy dojít i v případě izolovaného systému, jedná se tak o spontánní přechod od kvantového ke „klasickému“, tedy spontánní vynořování zákonitostí makrosvěta z kvantových zákonitostí, nikoliv nepodobné </a:t>
            </a:r>
            <a:r>
              <a:rPr lang="cs-CZ" sz="1400" dirty="0" err="1" smtClean="0"/>
              <a:t>Bohmově</a:t>
            </a:r>
            <a:r>
              <a:rPr lang="cs-CZ" sz="1400" dirty="0" smtClean="0"/>
              <a:t> ontologické interpretaci kvantové mechaniky, jako vynořování řádu </a:t>
            </a:r>
            <a:r>
              <a:rPr lang="cs-CZ" sz="1400" dirty="0" err="1" smtClean="0"/>
              <a:t>explikátního</a:t>
            </a:r>
            <a:r>
              <a:rPr lang="cs-CZ" sz="1400" dirty="0" smtClean="0"/>
              <a:t> (makroskopického) z řádu </a:t>
            </a:r>
            <a:r>
              <a:rPr lang="cs-CZ" sz="1400" dirty="0" err="1" smtClean="0"/>
              <a:t>implikátního</a:t>
            </a:r>
            <a:r>
              <a:rPr lang="cs-CZ" sz="1400" dirty="0" smtClean="0"/>
              <a:t> (kvantového). </a:t>
            </a:r>
          </a:p>
          <a:p>
            <a:pPr algn="l"/>
            <a:r>
              <a:rPr lang="cs-CZ" sz="1400" dirty="0" smtClean="0"/>
              <a:t>L. </a:t>
            </a:r>
            <a:r>
              <a:rPr lang="cs-CZ" sz="1400" dirty="0" err="1" smtClean="0"/>
              <a:t>Diosy</a:t>
            </a:r>
            <a:r>
              <a:rPr lang="cs-CZ" sz="1400" dirty="0" smtClean="0"/>
              <a:t>, roku 1984 navázal na tuto práci v článku s názvem Gravitace a kvantově mechanická lokalizace makroskopických objektů, v němž navrhuje nelineární </a:t>
            </a:r>
            <a:r>
              <a:rPr lang="cs-CZ" sz="1400" dirty="0" err="1" smtClean="0"/>
              <a:t>Schrödingerovu</a:t>
            </a:r>
            <a:r>
              <a:rPr lang="cs-CZ" sz="1400" dirty="0" smtClean="0"/>
              <a:t> rovnici s gravitačním interakčním členem a v závěru práce dospívá ke stejným výsledkům, ke kterým dospěl </a:t>
            </a:r>
            <a:r>
              <a:rPr lang="cs-CZ" sz="1400" dirty="0" err="1" smtClean="0"/>
              <a:t>Karolyhazy</a:t>
            </a:r>
            <a:r>
              <a:rPr lang="cs-CZ" sz="1400" dirty="0" smtClean="0"/>
              <a:t> užitím rozmazanosti struktur prostoročasu, dané minimální možnou neurčitostí a tedy neostrou lokalizovatelností určenou rovnítkem v Heisenbergových relacích.</a:t>
            </a:r>
          </a:p>
          <a:p>
            <a:pPr algn="l"/>
            <a:r>
              <a:rPr lang="cs-CZ" sz="1400" dirty="0" smtClean="0"/>
              <a:t>Roku 1987 publikuje </a:t>
            </a:r>
            <a:r>
              <a:rPr lang="cs-CZ" sz="1400" dirty="0" err="1" smtClean="0"/>
              <a:t>Diosy</a:t>
            </a:r>
            <a:r>
              <a:rPr lang="cs-CZ" sz="1400" dirty="0" smtClean="0"/>
              <a:t> rozsáhlou práci, zabývající se matematickou formulací rovnice, která v sobě obsahuje </a:t>
            </a:r>
            <a:r>
              <a:rPr lang="cs-CZ" sz="1400" dirty="0" err="1" smtClean="0"/>
              <a:t>Schrödingerovu</a:t>
            </a:r>
            <a:r>
              <a:rPr lang="cs-CZ" sz="1400" dirty="0" smtClean="0"/>
              <a:t> rovnici jako speciální limitní případ s nulovou hmotností objektu a tedy </a:t>
            </a:r>
          </a:p>
          <a:p>
            <a:pPr algn="l"/>
            <a:r>
              <a:rPr lang="cs-CZ" sz="1400" dirty="0" smtClean="0"/>
              <a:t>s nulovou gravitací. Kvantová mechanika uvažuje hmotnost pouze v souvislosti s kinetickou energií, nikoliv však v souvislosti s gravitací. </a:t>
            </a:r>
            <a:r>
              <a:rPr lang="cs-CZ" sz="1400" dirty="0" err="1" smtClean="0"/>
              <a:t>Diosyho</a:t>
            </a:r>
            <a:r>
              <a:rPr lang="cs-CZ" sz="1400" dirty="0" smtClean="0"/>
              <a:t> rovnice si klade za cíl obecnější formulaci kvantově mechanických zákonitostí, které jednak respektují roli gravitace v mikrosvětě, jednak umožňují jednotící pohled na mikroskopickou a makroskopickou dynamiku.</a:t>
            </a:r>
            <a:endParaRPr lang="cs-CZ" sz="1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71400"/>
            <a:ext cx="8229600" cy="1143000"/>
          </a:xfrm>
        </p:spPr>
        <p:txBody>
          <a:bodyPr/>
          <a:lstStyle/>
          <a:p>
            <a:r>
              <a:rPr lang="cs-CZ" dirty="0" smtClean="0">
                <a:solidFill>
                  <a:srgbClr val="FFFF00"/>
                </a:solidFill>
              </a:rPr>
              <a:t>Vědomí a kvantová gravitace</a:t>
            </a:r>
            <a:endParaRPr lang="cs-CZ" dirty="0">
              <a:solidFill>
                <a:srgbClr val="FFFF00"/>
              </a:solidFill>
            </a:endParaRPr>
          </a:p>
        </p:txBody>
      </p:sp>
      <p:sp>
        <p:nvSpPr>
          <p:cNvPr id="100353" name="Rectangle 1"/>
          <p:cNvSpPr>
            <a:spLocks noChangeArrowheads="1"/>
          </p:cNvSpPr>
          <p:nvPr/>
        </p:nvSpPr>
        <p:spPr bwMode="auto">
          <a:xfrm>
            <a:off x="251520" y="733246"/>
            <a:ext cx="8640960"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400" i="0" u="none" strike="noStrike" cap="none" normalizeH="0" baseline="0" dirty="0" smtClean="0">
                <a:ln>
                  <a:noFill/>
                </a:ln>
                <a:effectLst/>
                <a:latin typeface="+mj-lt"/>
                <a:ea typeface="Calibri" pitchFamily="34" charset="0"/>
                <a:cs typeface="Times New Roman" pitchFamily="18" charset="0"/>
              </a:rPr>
              <a:t>Z </a:t>
            </a:r>
            <a:r>
              <a:rPr kumimoji="0" lang="cs-CZ" sz="1400" i="0" u="none" strike="noStrike" cap="none" normalizeH="0" baseline="0" dirty="0" err="1" smtClean="0">
                <a:ln>
                  <a:noFill/>
                </a:ln>
                <a:effectLst/>
                <a:latin typeface="+mj-lt"/>
                <a:ea typeface="Calibri" pitchFamily="34" charset="0"/>
                <a:cs typeface="Times New Roman" pitchFamily="18" charset="0"/>
              </a:rPr>
              <a:t>Diosyho</a:t>
            </a:r>
            <a:r>
              <a:rPr kumimoji="0" lang="cs-CZ" sz="1400" i="0" u="none" strike="noStrike" cap="none" normalizeH="0" baseline="0" dirty="0" smtClean="0">
                <a:ln>
                  <a:noFill/>
                </a:ln>
                <a:effectLst/>
                <a:latin typeface="+mj-lt"/>
                <a:ea typeface="Calibri" pitchFamily="34" charset="0"/>
                <a:cs typeface="Times New Roman" pitchFamily="18" charset="0"/>
              </a:rPr>
              <a:t> rovnice vyplývá, že kvantově mechanický princip superpozice je porušen tehdy, když stavy mají radikálně odlišnou hmotnostní distribuci. </a:t>
            </a:r>
            <a:r>
              <a:rPr kumimoji="0" lang="cs-CZ" sz="1400" i="0" u="none" strike="noStrike" cap="none" normalizeH="0" baseline="0" dirty="0" err="1" smtClean="0">
                <a:ln>
                  <a:noFill/>
                </a:ln>
                <a:effectLst/>
                <a:latin typeface="+mj-lt"/>
                <a:ea typeface="Calibri" pitchFamily="34" charset="0"/>
                <a:cs typeface="Times New Roman" pitchFamily="18" charset="0"/>
              </a:rPr>
              <a:t>Markovovská</a:t>
            </a:r>
            <a:r>
              <a:rPr kumimoji="0" lang="cs-CZ" sz="1400" i="0" u="none" strike="noStrike" cap="none" normalizeH="0" baseline="0" dirty="0" smtClean="0">
                <a:ln>
                  <a:noFill/>
                </a:ln>
                <a:effectLst/>
                <a:latin typeface="+mj-lt"/>
                <a:ea typeface="Calibri" pitchFamily="34" charset="0"/>
                <a:cs typeface="Times New Roman" pitchFamily="18" charset="0"/>
              </a:rPr>
              <a:t> rovnice jako je tato, byla rovněž navržena </a:t>
            </a:r>
            <a:r>
              <a:rPr kumimoji="0" lang="cs-CZ" sz="1400" i="0" u="none" strike="noStrike" cap="none" normalizeH="0" baseline="0" dirty="0" err="1" smtClean="0">
                <a:ln>
                  <a:noFill/>
                </a:ln>
                <a:effectLst/>
                <a:latin typeface="+mj-lt"/>
                <a:ea typeface="Calibri" pitchFamily="34" charset="0"/>
                <a:cs typeface="Times New Roman" pitchFamily="18" charset="0"/>
              </a:rPr>
              <a:t>Ellisem</a:t>
            </a:r>
            <a:r>
              <a:rPr kumimoji="0" lang="cs-CZ" sz="1400" i="0" u="none" strike="noStrike" cap="none" normalizeH="0" baseline="0" dirty="0" smtClean="0">
                <a:ln>
                  <a:noFill/>
                </a:ln>
                <a:effectLst/>
                <a:latin typeface="+mj-lt"/>
                <a:ea typeface="Calibri" pitchFamily="34" charset="0"/>
                <a:cs typeface="Times New Roman" pitchFamily="18" charset="0"/>
              </a:rPr>
              <a:t> jako možný model pro modifikaci kvantové mechaniky. Autoři akceptují </a:t>
            </a:r>
            <a:r>
              <a:rPr kumimoji="0" lang="cs-CZ" sz="1400" i="0" u="none" strike="noStrike" cap="none" normalizeH="0" baseline="0" dirty="0" err="1" smtClean="0">
                <a:ln>
                  <a:noFill/>
                </a:ln>
                <a:effectLst/>
                <a:latin typeface="+mj-lt"/>
                <a:ea typeface="Calibri" pitchFamily="34" charset="0"/>
                <a:cs typeface="Times New Roman" pitchFamily="18" charset="0"/>
              </a:rPr>
              <a:t>Hawkingovu</a:t>
            </a:r>
            <a:r>
              <a:rPr kumimoji="0" lang="cs-CZ" sz="1400" i="0" u="none" strike="noStrike" cap="none" normalizeH="0" baseline="0" dirty="0" smtClean="0">
                <a:ln>
                  <a:noFill/>
                </a:ln>
                <a:effectLst/>
                <a:latin typeface="+mj-lt"/>
                <a:ea typeface="Calibri" pitchFamily="34" charset="0"/>
                <a:cs typeface="Times New Roman" pitchFamily="18" charset="0"/>
              </a:rPr>
              <a:t> gravitační </a:t>
            </a:r>
            <a:r>
              <a:rPr kumimoji="0" lang="cs-CZ" sz="1400" i="0" u="none" strike="noStrike" cap="none" normalizeH="0" baseline="0" dirty="0" err="1" smtClean="0">
                <a:ln>
                  <a:noFill/>
                </a:ln>
                <a:effectLst/>
                <a:latin typeface="+mj-lt"/>
                <a:ea typeface="Calibri" pitchFamily="34" charset="0"/>
                <a:cs typeface="Times New Roman" pitchFamily="18" charset="0"/>
              </a:rPr>
              <a:t>indeterminovanost</a:t>
            </a:r>
            <a:r>
              <a:rPr kumimoji="0" lang="cs-CZ" sz="1400" i="0" u="none" strike="noStrike" cap="none" normalizeH="0" baseline="0" dirty="0" smtClean="0">
                <a:ln>
                  <a:noFill/>
                </a:ln>
                <a:effectLst/>
                <a:latin typeface="+mj-lt"/>
                <a:ea typeface="Calibri" pitchFamily="34" charset="0"/>
                <a:cs typeface="Times New Roman" pitchFamily="18" charset="0"/>
              </a:rPr>
              <a:t> jako teoretický základ. Jelikož byla </a:t>
            </a:r>
            <a:r>
              <a:rPr kumimoji="0" lang="cs-CZ" sz="1400" i="0" u="none" strike="noStrike" cap="none" normalizeH="0" baseline="0" dirty="0" err="1" smtClean="0">
                <a:ln>
                  <a:noFill/>
                </a:ln>
                <a:effectLst/>
                <a:latin typeface="+mj-lt"/>
                <a:ea typeface="Calibri" pitchFamily="34" charset="0"/>
                <a:cs typeface="Times New Roman" pitchFamily="18" charset="0"/>
              </a:rPr>
              <a:t>Hawkingova</a:t>
            </a:r>
            <a:r>
              <a:rPr kumimoji="0" lang="cs-CZ" sz="1400" i="0" u="none" strike="noStrike" cap="none" normalizeH="0" baseline="0" dirty="0" smtClean="0">
                <a:ln>
                  <a:noFill/>
                </a:ln>
                <a:effectLst/>
                <a:latin typeface="+mj-lt"/>
                <a:ea typeface="Calibri" pitchFamily="34" charset="0"/>
                <a:cs typeface="Times New Roman" pitchFamily="18" charset="0"/>
              </a:rPr>
              <a:t> </a:t>
            </a:r>
            <a:r>
              <a:rPr kumimoji="0" lang="cs-CZ" sz="1400" i="0" u="none" strike="noStrike" cap="none" normalizeH="0" baseline="0" dirty="0" err="1" smtClean="0">
                <a:ln>
                  <a:noFill/>
                </a:ln>
                <a:effectLst/>
                <a:latin typeface="+mj-lt"/>
                <a:ea typeface="Calibri" pitchFamily="34" charset="0"/>
                <a:cs typeface="Times New Roman" pitchFamily="18" charset="0"/>
              </a:rPr>
              <a:t>indeterminovanost</a:t>
            </a:r>
            <a:r>
              <a:rPr kumimoji="0" lang="cs-CZ" sz="1400" i="0" u="none" strike="noStrike" cap="none" normalizeH="0" baseline="0" dirty="0" smtClean="0">
                <a:ln>
                  <a:noFill/>
                </a:ln>
                <a:effectLst/>
                <a:latin typeface="+mj-lt"/>
                <a:ea typeface="Calibri" pitchFamily="34" charset="0"/>
                <a:cs typeface="Times New Roman" pitchFamily="18" charset="0"/>
              </a:rPr>
              <a:t> vykázána na úroveň </a:t>
            </a:r>
            <a:r>
              <a:rPr kumimoji="0" lang="cs-CZ" sz="1400" i="0" u="none" strike="noStrike" cap="none" normalizeH="0" baseline="0" dirty="0" err="1" smtClean="0">
                <a:ln>
                  <a:noFill/>
                </a:ln>
                <a:effectLst/>
                <a:latin typeface="+mj-lt"/>
                <a:ea typeface="Calibri" pitchFamily="34" charset="0"/>
                <a:cs typeface="Times New Roman" pitchFamily="18" charset="0"/>
              </a:rPr>
              <a:t>Planckovy</a:t>
            </a:r>
            <a:r>
              <a:rPr kumimoji="0" lang="cs-CZ" sz="1400" i="0" u="none" strike="noStrike" cap="none" normalizeH="0" baseline="0" dirty="0" smtClean="0">
                <a:ln>
                  <a:noFill/>
                </a:ln>
                <a:effectLst/>
                <a:latin typeface="+mj-lt"/>
                <a:ea typeface="Calibri" pitchFamily="34" charset="0"/>
                <a:cs typeface="Times New Roman" pitchFamily="18" charset="0"/>
              </a:rPr>
              <a:t> délky, ukazují tak na možnost modifikace kvantové mechaniky v mikrosvětě.</a:t>
            </a:r>
            <a:r>
              <a:rPr kumimoji="0" lang="cs-CZ" sz="1400" i="0" u="none" strike="noStrike" cap="none" normalizeH="0" dirty="0" smtClean="0">
                <a:ln>
                  <a:noFill/>
                </a:ln>
                <a:effectLst/>
                <a:latin typeface="+mj-lt"/>
                <a:ea typeface="Calibri" pitchFamily="34" charset="0"/>
                <a:cs typeface="Times New Roman" pitchFamily="18" charset="0"/>
              </a:rPr>
              <a:t> </a:t>
            </a:r>
            <a:r>
              <a:rPr kumimoji="0" lang="cs-CZ" sz="1400" i="0" u="none" strike="noStrike" cap="none" normalizeH="0" baseline="0" dirty="0" smtClean="0">
                <a:ln>
                  <a:noFill/>
                </a:ln>
                <a:effectLst/>
                <a:latin typeface="+mj-lt"/>
                <a:ea typeface="Calibri" pitchFamily="34" charset="0"/>
                <a:cs typeface="Times New Roman" pitchFamily="18" charset="0"/>
              </a:rPr>
              <a:t>Z </a:t>
            </a:r>
            <a:r>
              <a:rPr kumimoji="0" lang="cs-CZ" sz="1400" i="0" u="none" strike="noStrike" cap="none" normalizeH="0" baseline="0" dirty="0" err="1" smtClean="0">
                <a:ln>
                  <a:noFill/>
                </a:ln>
                <a:effectLst/>
                <a:latin typeface="+mj-lt"/>
                <a:ea typeface="Calibri" pitchFamily="34" charset="0"/>
                <a:cs typeface="Times New Roman" pitchFamily="18" charset="0"/>
              </a:rPr>
              <a:t>Diosyho</a:t>
            </a:r>
            <a:r>
              <a:rPr kumimoji="0" lang="cs-CZ" sz="1400" i="0" u="none" strike="noStrike" cap="none" normalizeH="0" baseline="0" dirty="0" smtClean="0">
                <a:ln>
                  <a:noFill/>
                </a:ln>
                <a:effectLst/>
                <a:latin typeface="+mj-lt"/>
                <a:ea typeface="Calibri" pitchFamily="34" charset="0"/>
                <a:cs typeface="Times New Roman" pitchFamily="18" charset="0"/>
              </a:rPr>
              <a:t> rovnice rovněž plyne, že tato modifikace běžné kvantové mechaniky má za následek působení proti vysokým hodnotám kvantových fluktuací hustoty, což odpovídá triviální makroskopické zkušenosti. </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400" i="0" u="none" strike="noStrike" cap="none" normalizeH="0" baseline="0" dirty="0" smtClean="0">
                <a:ln>
                  <a:noFill/>
                </a:ln>
                <a:effectLst/>
                <a:latin typeface="+mj-lt"/>
                <a:ea typeface="Calibri" pitchFamily="34" charset="0"/>
                <a:cs typeface="Times New Roman" pitchFamily="18" charset="0"/>
              </a:rPr>
              <a:t>Článek (</a:t>
            </a:r>
            <a:r>
              <a:rPr kumimoji="0" lang="cs-CZ" sz="1400" i="0" u="none" strike="noStrike" cap="none" normalizeH="0" baseline="0" dirty="0" err="1" smtClean="0">
                <a:ln>
                  <a:noFill/>
                </a:ln>
                <a:effectLst/>
                <a:latin typeface="+mj-lt"/>
                <a:ea typeface="Calibri" pitchFamily="34" charset="0"/>
                <a:cs typeface="Times New Roman" pitchFamily="18" charset="0"/>
              </a:rPr>
              <a:t>Diosy</a:t>
            </a:r>
            <a:r>
              <a:rPr kumimoji="0" lang="cs-CZ" sz="1400" i="0" u="none" strike="noStrike" cap="none" normalizeH="0" baseline="0" dirty="0" smtClean="0">
                <a:ln>
                  <a:noFill/>
                </a:ln>
                <a:effectLst/>
                <a:latin typeface="+mj-lt"/>
                <a:ea typeface="Calibri" pitchFamily="34" charset="0"/>
                <a:cs typeface="Times New Roman" pitchFamily="18" charset="0"/>
              </a:rPr>
              <a:t> 1989) s názvem : "Modely pro univerzální redukci makroskopických kvantových fluktuací " je další významnou prací. Autor zde akceptuje skutečnost, že spontánní kolaps vlnové funkce je důsledkem určitého universálního principu redukce makroskopických kvantových fluktuací, který závisí na gravitačních kriteriích, tedy že absence makroskopických kvantových fluktuací je důsledkem určitého universálního mechanismu. Takový mechanismus byl navržen v práci </a:t>
            </a:r>
            <a:r>
              <a:rPr kumimoji="0" lang="cs-CZ" sz="1400" i="0" u="none" strike="noStrike" cap="none" normalizeH="0" baseline="0" dirty="0" err="1" smtClean="0">
                <a:ln>
                  <a:noFill/>
                </a:ln>
                <a:effectLst/>
                <a:latin typeface="+mj-lt"/>
                <a:ea typeface="Calibri" pitchFamily="34" charset="0"/>
                <a:cs typeface="Times New Roman" pitchFamily="18" charset="0"/>
              </a:rPr>
              <a:t>Ghirardi</a:t>
            </a:r>
            <a:r>
              <a:rPr kumimoji="0" lang="cs-CZ" sz="1400" i="0" u="none" strike="noStrike" cap="none" normalizeH="0" baseline="0" dirty="0" smtClean="0">
                <a:ln>
                  <a:noFill/>
                </a:ln>
                <a:effectLst/>
                <a:latin typeface="+mj-lt"/>
                <a:ea typeface="Calibri" pitchFamily="34" charset="0"/>
                <a:cs typeface="Times New Roman" pitchFamily="18" charset="0"/>
              </a:rPr>
              <a:t> </a:t>
            </a:r>
            <a:r>
              <a:rPr kumimoji="0" lang="cs-CZ" sz="1400" i="0" u="none" strike="noStrike" cap="none" normalizeH="0" baseline="0" dirty="0" err="1" smtClean="0">
                <a:ln>
                  <a:noFill/>
                </a:ln>
                <a:effectLst/>
                <a:latin typeface="+mj-lt"/>
                <a:ea typeface="Calibri" pitchFamily="34" charset="0"/>
                <a:cs typeface="Times New Roman" pitchFamily="18" charset="0"/>
              </a:rPr>
              <a:t>et</a:t>
            </a:r>
            <a:r>
              <a:rPr kumimoji="0" lang="cs-CZ" sz="1400" i="0" u="none" strike="noStrike" cap="none" normalizeH="0" baseline="0" dirty="0" smtClean="0">
                <a:ln>
                  <a:noFill/>
                </a:ln>
                <a:effectLst/>
                <a:latin typeface="+mj-lt"/>
                <a:ea typeface="Calibri" pitchFamily="34" charset="0"/>
                <a:cs typeface="Times New Roman" pitchFamily="18" charset="0"/>
              </a:rPr>
              <a:t> </a:t>
            </a:r>
            <a:r>
              <a:rPr kumimoji="0" lang="cs-CZ" sz="1400" i="0" u="none" strike="noStrike" cap="none" normalizeH="0" baseline="0" dirty="0" err="1" smtClean="0">
                <a:ln>
                  <a:noFill/>
                </a:ln>
                <a:effectLst/>
                <a:latin typeface="+mj-lt"/>
                <a:ea typeface="Calibri" pitchFamily="34" charset="0"/>
                <a:cs typeface="Times New Roman" pitchFamily="18" charset="0"/>
              </a:rPr>
              <a:t>al</a:t>
            </a:r>
            <a:r>
              <a:rPr kumimoji="0" lang="cs-CZ" sz="1400" i="0" u="none" strike="noStrike" cap="none" normalizeH="0" baseline="0" dirty="0" smtClean="0">
                <a:ln>
                  <a:noFill/>
                </a:ln>
                <a:effectLst/>
                <a:latin typeface="+mj-lt"/>
                <a:ea typeface="Calibri" pitchFamily="34" charset="0"/>
                <a:cs typeface="Times New Roman" pitchFamily="18" charset="0"/>
              </a:rPr>
              <a:t>. (</a:t>
            </a:r>
            <a:r>
              <a:rPr kumimoji="0" lang="cs-CZ" sz="1400" i="0" u="none" strike="noStrike" cap="none" normalizeH="0" baseline="0" dirty="0" err="1" smtClean="0">
                <a:ln>
                  <a:noFill/>
                </a:ln>
                <a:effectLst/>
                <a:latin typeface="+mj-lt"/>
                <a:ea typeface="Calibri" pitchFamily="34" charset="0"/>
                <a:cs typeface="Times New Roman" pitchFamily="18" charset="0"/>
              </a:rPr>
              <a:t>Phys</a:t>
            </a:r>
            <a:r>
              <a:rPr kumimoji="0" lang="cs-CZ" sz="1400" i="0" u="none" strike="noStrike" cap="none" normalizeH="0" baseline="0" dirty="0" smtClean="0">
                <a:ln>
                  <a:noFill/>
                </a:ln>
                <a:effectLst/>
                <a:latin typeface="+mj-lt"/>
                <a:ea typeface="Calibri" pitchFamily="34" charset="0"/>
                <a:cs typeface="Times New Roman" pitchFamily="18" charset="0"/>
              </a:rPr>
              <a:t>. </a:t>
            </a:r>
            <a:r>
              <a:rPr kumimoji="0" lang="cs-CZ" sz="1400" i="0" u="none" strike="noStrike" cap="none" normalizeH="0" baseline="0" dirty="0" err="1" smtClean="0">
                <a:ln>
                  <a:noFill/>
                </a:ln>
                <a:effectLst/>
                <a:latin typeface="+mj-lt"/>
                <a:ea typeface="Calibri" pitchFamily="34" charset="0"/>
                <a:cs typeface="Times New Roman" pitchFamily="18" charset="0"/>
              </a:rPr>
              <a:t>Rev</a:t>
            </a:r>
            <a:r>
              <a:rPr kumimoji="0" lang="cs-CZ" sz="1400" i="0" u="none" strike="noStrike" cap="none" normalizeH="0" baseline="0" dirty="0" smtClean="0">
                <a:ln>
                  <a:noFill/>
                </a:ln>
                <a:effectLst/>
                <a:latin typeface="+mj-lt"/>
                <a:ea typeface="Calibri" pitchFamily="34" charset="0"/>
                <a:cs typeface="Times New Roman" pitchFamily="18" charset="0"/>
              </a:rPr>
              <a:t>. D 34, 470 (1986)). V této linii bylo zkonstruováno nové, na parametrech nezávislé sjednocení </a:t>
            </a:r>
            <a:r>
              <a:rPr kumimoji="0" lang="cs-CZ" sz="1400" i="0" u="none" strike="noStrike" cap="none" normalizeH="0" baseline="0" dirty="0" err="1" smtClean="0">
                <a:ln>
                  <a:noFill/>
                </a:ln>
                <a:effectLst/>
                <a:latin typeface="+mj-lt"/>
                <a:ea typeface="Calibri" pitchFamily="34" charset="0"/>
                <a:cs typeface="Times New Roman" pitchFamily="18" charset="0"/>
              </a:rPr>
              <a:t>mikro</a:t>
            </a:r>
            <a:r>
              <a:rPr kumimoji="0" lang="cs-CZ" sz="1400" i="0" u="none" strike="noStrike" cap="none" normalizeH="0" baseline="0" dirty="0" smtClean="0">
                <a:ln>
                  <a:noFill/>
                </a:ln>
                <a:effectLst/>
                <a:latin typeface="+mj-lt"/>
                <a:ea typeface="Calibri" pitchFamily="34" charset="0"/>
                <a:cs typeface="Times New Roman" pitchFamily="18" charset="0"/>
              </a:rPr>
              <a:t> a </a:t>
            </a:r>
            <a:r>
              <a:rPr kumimoji="0" lang="cs-CZ" sz="1400" i="0" u="none" strike="noStrike" cap="none" normalizeH="0" baseline="0" dirty="0" err="1" smtClean="0">
                <a:ln>
                  <a:noFill/>
                </a:ln>
                <a:effectLst/>
                <a:latin typeface="+mj-lt"/>
                <a:ea typeface="Calibri" pitchFamily="34" charset="0"/>
                <a:cs typeface="Times New Roman" pitchFamily="18" charset="0"/>
              </a:rPr>
              <a:t>makrodynamiky</a:t>
            </a:r>
            <a:r>
              <a:rPr kumimoji="0" lang="cs-CZ" sz="1400" i="0" u="none" strike="noStrike" cap="none" normalizeH="0" baseline="0" dirty="0" smtClean="0">
                <a:ln>
                  <a:noFill/>
                </a:ln>
                <a:effectLst/>
                <a:latin typeface="+mj-lt"/>
                <a:ea typeface="Calibri" pitchFamily="34" charset="0"/>
                <a:cs typeface="Times New Roman" pitchFamily="18" charset="0"/>
              </a:rPr>
              <a:t>. Aplikace gravitačních měření pro redukci makroskopických kvantových fluktuací hustoty vede ke klasické trajektorii v makroskopické limitě translačního pohybu. U masivních objektů dochází ve velmi krátkém čase k destrukci makroskopické superpozice kvantových stavů. Rovněž je diskutován vztah formalismu stavového vektoru a matice hustoty a anticipována potřeba vypracování charakteristických predikcí v oblasti ležící na rozhraní mikroskopických a makroskopických vlastností systémů.</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400" i="0" u="none" strike="noStrike" cap="none" normalizeH="0" baseline="0" dirty="0" smtClean="0">
                <a:ln>
                  <a:noFill/>
                </a:ln>
                <a:effectLst/>
                <a:latin typeface="+mj-lt"/>
                <a:ea typeface="Calibri" pitchFamily="34" charset="0"/>
                <a:cs typeface="Times New Roman" pitchFamily="18" charset="0"/>
              </a:rPr>
              <a:t>Vyvrcholením téměř třiceti let práce je publikace autorů </a:t>
            </a:r>
            <a:r>
              <a:rPr kumimoji="0" lang="cs-CZ" sz="1400" i="0" u="none" strike="noStrike" cap="none" normalizeH="0" baseline="0" dirty="0" err="1" smtClean="0">
                <a:ln>
                  <a:noFill/>
                </a:ln>
                <a:effectLst/>
                <a:latin typeface="+mj-lt"/>
                <a:ea typeface="Calibri" pitchFamily="34" charset="0"/>
                <a:cs typeface="Times New Roman" pitchFamily="18" charset="0"/>
              </a:rPr>
              <a:t>Ghirardi</a:t>
            </a:r>
            <a:r>
              <a:rPr kumimoji="0" lang="cs-CZ" sz="1400" i="0" u="none" strike="noStrike" cap="none" normalizeH="0" baseline="0" dirty="0" smtClean="0">
                <a:ln>
                  <a:noFill/>
                </a:ln>
                <a:effectLst/>
                <a:latin typeface="+mj-lt"/>
                <a:ea typeface="Calibri" pitchFamily="34" charset="0"/>
                <a:cs typeface="Times New Roman" pitchFamily="18" charset="0"/>
              </a:rPr>
              <a:t>, </a:t>
            </a:r>
            <a:r>
              <a:rPr kumimoji="0" lang="cs-CZ" sz="1400" i="0" u="none" strike="noStrike" cap="none" normalizeH="0" baseline="0" dirty="0" err="1" smtClean="0">
                <a:ln>
                  <a:noFill/>
                </a:ln>
                <a:effectLst/>
                <a:latin typeface="+mj-lt"/>
                <a:ea typeface="Calibri" pitchFamily="34" charset="0"/>
                <a:cs typeface="Times New Roman" pitchFamily="18" charset="0"/>
              </a:rPr>
              <a:t>Grassi</a:t>
            </a:r>
            <a:r>
              <a:rPr kumimoji="0" lang="cs-CZ" sz="1400" i="0" u="none" strike="noStrike" cap="none" normalizeH="0" baseline="0" dirty="0" smtClean="0">
                <a:ln>
                  <a:noFill/>
                </a:ln>
                <a:effectLst/>
                <a:latin typeface="+mj-lt"/>
                <a:ea typeface="Calibri" pitchFamily="34" charset="0"/>
                <a:cs typeface="Times New Roman" pitchFamily="18" charset="0"/>
              </a:rPr>
              <a:t>, </a:t>
            </a:r>
            <a:r>
              <a:rPr kumimoji="0" lang="cs-CZ" sz="1400" i="0" u="none" strike="noStrike" cap="none" normalizeH="0" baseline="0" dirty="0" err="1" smtClean="0">
                <a:ln>
                  <a:noFill/>
                </a:ln>
                <a:effectLst/>
                <a:latin typeface="+mj-lt"/>
                <a:ea typeface="Calibri" pitchFamily="34" charset="0"/>
                <a:cs typeface="Times New Roman" pitchFamily="18" charset="0"/>
              </a:rPr>
              <a:t>Rimini</a:t>
            </a:r>
            <a:r>
              <a:rPr kumimoji="0" lang="cs-CZ" sz="1400" i="0" u="none" strike="noStrike" cap="none" normalizeH="0" baseline="0" dirty="0" smtClean="0">
                <a:ln>
                  <a:noFill/>
                </a:ln>
                <a:effectLst/>
                <a:latin typeface="+mj-lt"/>
                <a:ea typeface="Calibri" pitchFamily="34" charset="0"/>
                <a:cs typeface="Times New Roman" pitchFamily="18" charset="0"/>
              </a:rPr>
              <a:t> (1990), která řeší určité formální nedostatky obsažené v práci (</a:t>
            </a:r>
            <a:r>
              <a:rPr kumimoji="0" lang="cs-CZ" sz="1400" i="0" u="none" strike="noStrike" cap="none" normalizeH="0" baseline="0" dirty="0" err="1" smtClean="0">
                <a:ln>
                  <a:noFill/>
                </a:ln>
                <a:effectLst/>
                <a:latin typeface="+mj-lt"/>
                <a:ea typeface="Calibri" pitchFamily="34" charset="0"/>
                <a:cs typeface="Times New Roman" pitchFamily="18" charset="0"/>
              </a:rPr>
              <a:t>Diosy</a:t>
            </a:r>
            <a:r>
              <a:rPr kumimoji="0" lang="cs-CZ" sz="1400" i="0" u="none" strike="noStrike" cap="none" normalizeH="0" baseline="0" dirty="0" smtClean="0">
                <a:ln>
                  <a:noFill/>
                </a:ln>
                <a:effectLst/>
                <a:latin typeface="+mj-lt"/>
                <a:ea typeface="Calibri" pitchFamily="34" charset="0"/>
                <a:cs typeface="Times New Roman" pitchFamily="18" charset="0"/>
              </a:rPr>
              <a:t>, 1989).  Autoři studují kontinuálně redukční model implikující dynamickou </a:t>
            </a:r>
            <a:r>
              <a:rPr kumimoji="0" lang="cs-CZ" sz="1400" i="0" u="none" strike="noStrike" cap="none" normalizeH="0" baseline="0" dirty="0" err="1" smtClean="0">
                <a:ln>
                  <a:noFill/>
                </a:ln>
                <a:effectLst/>
                <a:latin typeface="+mj-lt"/>
                <a:ea typeface="Calibri" pitchFamily="34" charset="0"/>
                <a:cs typeface="Times New Roman" pitchFamily="18" charset="0"/>
              </a:rPr>
              <a:t>supresi</a:t>
            </a:r>
            <a:r>
              <a:rPr kumimoji="0" lang="cs-CZ" sz="1400" i="0" u="none" strike="noStrike" cap="none" normalizeH="0" baseline="0" dirty="0" smtClean="0">
                <a:ln>
                  <a:noFill/>
                </a:ln>
                <a:effectLst/>
                <a:latin typeface="+mj-lt"/>
                <a:ea typeface="Calibri" pitchFamily="34" charset="0"/>
                <a:cs typeface="Times New Roman" pitchFamily="18" charset="0"/>
              </a:rPr>
              <a:t> lineární superpozice makroskopicky odlišitelných stavů, jež byl prezentován v </a:t>
            </a:r>
            <a:r>
              <a:rPr kumimoji="0" lang="cs-CZ" sz="1400" i="0" u="none" strike="noStrike" cap="none" normalizeH="0" baseline="0" dirty="0" err="1" smtClean="0">
                <a:ln>
                  <a:noFill/>
                </a:ln>
                <a:effectLst/>
                <a:latin typeface="+mj-lt"/>
                <a:ea typeface="Calibri" pitchFamily="34" charset="0"/>
                <a:cs typeface="Times New Roman" pitchFamily="18" charset="0"/>
              </a:rPr>
              <a:t>Diosy</a:t>
            </a:r>
            <a:r>
              <a:rPr kumimoji="0" lang="cs-CZ" sz="1400" i="0" u="none" strike="noStrike" cap="none" normalizeH="0" baseline="0" dirty="0" smtClean="0">
                <a:ln>
                  <a:noFill/>
                </a:ln>
                <a:effectLst/>
                <a:latin typeface="+mj-lt"/>
                <a:ea typeface="Calibri" pitchFamily="34" charset="0"/>
                <a:cs typeface="Times New Roman" pitchFamily="18" charset="0"/>
              </a:rPr>
              <a:t> (</a:t>
            </a:r>
            <a:r>
              <a:rPr kumimoji="0" lang="cs-CZ" sz="1400" i="0" u="none" strike="noStrike" cap="none" normalizeH="0" baseline="0" dirty="0" err="1" smtClean="0">
                <a:ln>
                  <a:noFill/>
                </a:ln>
                <a:effectLst/>
                <a:latin typeface="+mj-lt"/>
                <a:ea typeface="Calibri" pitchFamily="34" charset="0"/>
                <a:cs typeface="Times New Roman" pitchFamily="18" charset="0"/>
              </a:rPr>
              <a:t>Phys</a:t>
            </a:r>
            <a:r>
              <a:rPr kumimoji="0" lang="cs-CZ" sz="1400" i="0" u="none" strike="noStrike" cap="none" normalizeH="0" baseline="0" dirty="0" smtClean="0">
                <a:ln>
                  <a:noFill/>
                </a:ln>
                <a:effectLst/>
                <a:latin typeface="+mj-lt"/>
                <a:ea typeface="Calibri" pitchFamily="34" charset="0"/>
                <a:cs typeface="Times New Roman" pitchFamily="18" charset="0"/>
              </a:rPr>
              <a:t>. </a:t>
            </a:r>
            <a:r>
              <a:rPr kumimoji="0" lang="cs-CZ" sz="1400" i="0" u="none" strike="noStrike" cap="none" normalizeH="0" baseline="0" dirty="0" err="1" smtClean="0">
                <a:ln>
                  <a:noFill/>
                </a:ln>
                <a:effectLst/>
                <a:latin typeface="+mj-lt"/>
                <a:ea typeface="Calibri" pitchFamily="34" charset="0"/>
                <a:cs typeface="Times New Roman" pitchFamily="18" charset="0"/>
              </a:rPr>
              <a:t>Rev</a:t>
            </a:r>
            <a:r>
              <a:rPr kumimoji="0" lang="cs-CZ" sz="1400" i="0" u="none" strike="noStrike" cap="none" normalizeH="0" baseline="0" dirty="0" smtClean="0">
                <a:ln>
                  <a:noFill/>
                </a:ln>
                <a:effectLst/>
                <a:latin typeface="+mj-lt"/>
                <a:ea typeface="Calibri" pitchFamily="34" charset="0"/>
                <a:cs typeface="Times New Roman" pitchFamily="18" charset="0"/>
              </a:rPr>
              <a:t>. A 40, 1165 (1989)). Tento model vykazuje určité charakteristické rysy, které se jeví velmi příznivé zvláště ve vztahu redukce vlnové funkce a gravitace, poněvadž neobsahuje žádnou konstantu vyjma Newtonovy gravitační konstanty G. Jinak však model není zcela konzistentní. Proto autoři navrhli drobnou modifikaci zavedením tzv. fundamentální délky, která překonává jeho problémy a zároveň zachovává všechny pozitivní aspekty teorie. Výsledný model se zabývá systémy obsahujícími identické nebo odlišitelné komponenty a umožňuje </a:t>
            </a:r>
            <a:r>
              <a:rPr kumimoji="0" lang="cs-CZ" sz="1400" i="0" u="none" strike="noStrike" cap="none" normalizeH="0" baseline="0" dirty="0" err="1" smtClean="0">
                <a:ln>
                  <a:noFill/>
                </a:ln>
                <a:effectLst/>
                <a:latin typeface="+mj-lt"/>
                <a:ea typeface="Calibri" pitchFamily="34" charset="0"/>
                <a:cs typeface="Times New Roman" pitchFamily="18" charset="0"/>
              </a:rPr>
              <a:t>mikrodynamické</a:t>
            </a:r>
            <a:r>
              <a:rPr kumimoji="0" lang="cs-CZ" sz="1400" i="0" u="none" strike="noStrike" cap="none" normalizeH="0" baseline="0" dirty="0" smtClean="0">
                <a:ln>
                  <a:noFill/>
                </a:ln>
                <a:effectLst/>
                <a:latin typeface="+mj-lt"/>
                <a:ea typeface="Calibri" pitchFamily="34" charset="0"/>
                <a:cs typeface="Times New Roman" pitchFamily="18" charset="0"/>
              </a:rPr>
              <a:t> odvození redukce vlnové funkce, která směřuje k objevení definovaných vlastností </a:t>
            </a:r>
            <a:r>
              <a:rPr kumimoji="0" lang="cs-CZ" sz="1400" i="0" u="none" strike="noStrike" cap="none" normalizeH="0" baseline="0" dirty="0" err="1" smtClean="0">
                <a:ln>
                  <a:noFill/>
                </a:ln>
                <a:effectLst/>
                <a:latin typeface="+mj-lt"/>
                <a:ea typeface="Calibri" pitchFamily="34" charset="0"/>
                <a:cs typeface="Times New Roman" pitchFamily="18" charset="0"/>
              </a:rPr>
              <a:t>makroobjektů</a:t>
            </a:r>
            <a:r>
              <a:rPr kumimoji="0" lang="cs-CZ" sz="1400" i="0" u="none" strike="noStrike" cap="none" normalizeH="0" baseline="0" dirty="0" smtClean="0">
                <a:ln>
                  <a:noFill/>
                </a:ln>
                <a:effectLst/>
                <a:latin typeface="+mj-lt"/>
                <a:ea typeface="Calibri" pitchFamily="34" charset="0"/>
                <a:cs typeface="Times New Roman" pitchFamily="18" charset="0"/>
              </a:rPr>
              <a:t>.</a:t>
            </a:r>
            <a:r>
              <a:rPr kumimoji="0" lang="cs-CZ" sz="1400" i="0" u="none" strike="noStrike" cap="none" normalizeH="0" baseline="0" dirty="0" smtClean="0">
                <a:ln>
                  <a:noFill/>
                </a:ln>
                <a:effectLst/>
                <a:latin typeface="+mj-lt"/>
                <a:cs typeface="Arial" pitchFamily="34" charset="0"/>
              </a:rPr>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1143000"/>
          </a:xfrm>
        </p:spPr>
        <p:txBody>
          <a:bodyPr/>
          <a:lstStyle/>
          <a:p>
            <a:r>
              <a:rPr lang="cs-CZ" sz="3200" dirty="0" smtClean="0">
                <a:solidFill>
                  <a:srgbClr val="FFFF00"/>
                </a:solidFill>
              </a:rPr>
              <a:t>Počítače první generace – ENIAC (1946)</a:t>
            </a:r>
            <a:endParaRPr lang="cs-CZ" sz="3200" dirty="0">
              <a:solidFill>
                <a:srgbClr val="FFFF00"/>
              </a:solidFill>
            </a:endParaRPr>
          </a:p>
        </p:txBody>
      </p:sp>
      <p:pic>
        <p:nvPicPr>
          <p:cNvPr id="35842" name="Picture 2" descr="C:\Users\Mgr. Zoevistian\Desktop\Historie počítačů\99816434_318fde414e.jpg"/>
          <p:cNvPicPr>
            <a:picLocks noChangeAspect="1" noChangeArrowheads="1"/>
          </p:cNvPicPr>
          <p:nvPr/>
        </p:nvPicPr>
        <p:blipFill>
          <a:blip r:embed="rId2" cstate="print"/>
          <a:srcRect/>
          <a:stretch>
            <a:fillRect/>
          </a:stretch>
        </p:blipFill>
        <p:spPr bwMode="auto">
          <a:xfrm>
            <a:off x="3779912" y="1916832"/>
            <a:ext cx="4876471" cy="3960440"/>
          </a:xfrm>
          <a:prstGeom prst="rect">
            <a:avLst/>
          </a:prstGeom>
          <a:noFill/>
        </p:spPr>
      </p:pic>
      <p:pic>
        <p:nvPicPr>
          <p:cNvPr id="5" name="Picture 2" descr="C:\Users\Mgr. Zoevistian\Desktop\Historie počítačů\Eckert-and-Mauchly.jpg"/>
          <p:cNvPicPr>
            <a:picLocks noChangeAspect="1" noChangeArrowheads="1"/>
          </p:cNvPicPr>
          <p:nvPr/>
        </p:nvPicPr>
        <p:blipFill>
          <a:blip r:embed="rId3" cstate="print"/>
          <a:srcRect/>
          <a:stretch>
            <a:fillRect/>
          </a:stretch>
        </p:blipFill>
        <p:spPr bwMode="auto">
          <a:xfrm>
            <a:off x="539552" y="1052736"/>
            <a:ext cx="3072341" cy="2304256"/>
          </a:xfrm>
          <a:prstGeom prst="rect">
            <a:avLst/>
          </a:prstGeom>
          <a:noFill/>
        </p:spPr>
      </p:pic>
      <p:sp>
        <p:nvSpPr>
          <p:cNvPr id="7" name="TextovéPole 6"/>
          <p:cNvSpPr txBox="1"/>
          <p:nvPr/>
        </p:nvSpPr>
        <p:spPr>
          <a:xfrm>
            <a:off x="467544" y="5934670"/>
            <a:ext cx="8136904" cy="923330"/>
          </a:xfrm>
          <a:prstGeom prst="rect">
            <a:avLst/>
          </a:prstGeom>
          <a:noFill/>
        </p:spPr>
        <p:txBody>
          <a:bodyPr wrap="square" rtlCol="0">
            <a:spAutoFit/>
          </a:bodyPr>
          <a:lstStyle/>
          <a:p>
            <a:pPr algn="l"/>
            <a:r>
              <a:rPr lang="cs-CZ" dirty="0" smtClean="0"/>
              <a:t>18 000 vakuových elektronek a 1 500 elektromagnetických relé</a:t>
            </a:r>
          </a:p>
          <a:p>
            <a:pPr algn="l"/>
            <a:r>
              <a:rPr lang="cs-CZ" dirty="0" smtClean="0"/>
              <a:t>Programování prostřednictvím přepojování stovek kabelů trvalo dny </a:t>
            </a:r>
          </a:p>
          <a:p>
            <a:pPr algn="l"/>
            <a:r>
              <a:rPr lang="cs-CZ" dirty="0" smtClean="0"/>
              <a:t>5 000 operací za sekundu</a:t>
            </a:r>
            <a:endParaRPr lang="cs-CZ" dirty="0"/>
          </a:p>
        </p:txBody>
      </p:sp>
      <p:sp>
        <p:nvSpPr>
          <p:cNvPr id="8" name="TextovéPole 7"/>
          <p:cNvSpPr txBox="1"/>
          <p:nvPr/>
        </p:nvSpPr>
        <p:spPr>
          <a:xfrm>
            <a:off x="3707904" y="980728"/>
            <a:ext cx="4536504" cy="646331"/>
          </a:xfrm>
          <a:prstGeom prst="rect">
            <a:avLst/>
          </a:prstGeom>
          <a:noFill/>
        </p:spPr>
        <p:txBody>
          <a:bodyPr wrap="square" rtlCol="0">
            <a:spAutoFit/>
          </a:bodyPr>
          <a:lstStyle/>
          <a:p>
            <a:pPr algn="l"/>
            <a:r>
              <a:rPr lang="cs-CZ" dirty="0" smtClean="0"/>
              <a:t>John William </a:t>
            </a:r>
            <a:r>
              <a:rPr lang="cs-CZ" dirty="0" err="1" smtClean="0"/>
              <a:t>Mauchly</a:t>
            </a:r>
            <a:r>
              <a:rPr lang="cs-CZ" dirty="0" smtClean="0"/>
              <a:t> (1908 – 1980)</a:t>
            </a:r>
          </a:p>
          <a:p>
            <a:pPr algn="l"/>
            <a:r>
              <a:rPr lang="cs-CZ" dirty="0" smtClean="0"/>
              <a:t>John Adam </a:t>
            </a:r>
            <a:r>
              <a:rPr lang="cs-CZ" dirty="0" err="1" smtClean="0"/>
              <a:t>Presper</a:t>
            </a:r>
            <a:r>
              <a:rPr lang="cs-CZ" dirty="0" smtClean="0"/>
              <a:t> </a:t>
            </a:r>
            <a:r>
              <a:rPr lang="cs-CZ" dirty="0" err="1" smtClean="0"/>
              <a:t>Eckert</a:t>
            </a:r>
            <a:r>
              <a:rPr lang="cs-CZ" dirty="0" smtClean="0"/>
              <a:t> (1919 – 1995)</a:t>
            </a:r>
            <a:endParaRPr lang="cs-CZ" dirty="0"/>
          </a:p>
        </p:txBody>
      </p:sp>
      <p:pic>
        <p:nvPicPr>
          <p:cNvPr id="18434" name="Picture 2" descr="http://caveviews.blogs.com/.a/6a00d8341bffd953ef0153930349fc970b-800wi"/>
          <p:cNvPicPr>
            <a:picLocks noChangeAspect="1" noChangeArrowheads="1"/>
          </p:cNvPicPr>
          <p:nvPr/>
        </p:nvPicPr>
        <p:blipFill>
          <a:blip r:embed="rId4" cstate="print"/>
          <a:srcRect/>
          <a:stretch>
            <a:fillRect/>
          </a:stretch>
        </p:blipFill>
        <p:spPr bwMode="auto">
          <a:xfrm>
            <a:off x="539552" y="3429000"/>
            <a:ext cx="3073630" cy="2462209"/>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smtClean="0">
                <a:solidFill>
                  <a:srgbClr val="FFFF00"/>
                </a:solidFill>
              </a:rPr>
              <a:t>Vědomí a kvantová gravitace</a:t>
            </a:r>
            <a:endParaRPr lang="cs-CZ" dirty="0">
              <a:solidFill>
                <a:srgbClr val="FFFF00"/>
              </a:solidFill>
            </a:endParaRPr>
          </a:p>
        </p:txBody>
      </p:sp>
      <p:sp>
        <p:nvSpPr>
          <p:cNvPr id="4" name="Obdélník 3"/>
          <p:cNvSpPr/>
          <p:nvPr/>
        </p:nvSpPr>
        <p:spPr>
          <a:xfrm>
            <a:off x="179512" y="1164134"/>
            <a:ext cx="8964488" cy="5693866"/>
          </a:xfrm>
          <a:prstGeom prst="rect">
            <a:avLst/>
          </a:prstGeom>
        </p:spPr>
        <p:txBody>
          <a:bodyPr wrap="square">
            <a:spAutoFit/>
          </a:bodyPr>
          <a:lstStyle/>
          <a:p>
            <a:pPr algn="l"/>
            <a:r>
              <a:rPr lang="cs-CZ" sz="1400" dirty="0" smtClean="0"/>
              <a:t>Již v roce 1979 Bob </a:t>
            </a:r>
            <a:r>
              <a:rPr lang="cs-CZ" sz="1400" dirty="0" err="1" smtClean="0"/>
              <a:t>Toben</a:t>
            </a:r>
            <a:r>
              <a:rPr lang="cs-CZ" sz="1400" dirty="0" smtClean="0"/>
              <a:t> a Alan Wolf v knize </a:t>
            </a:r>
            <a:r>
              <a:rPr lang="cs-CZ" sz="1400" i="1" dirty="0" smtClean="0"/>
              <a:t>„</a:t>
            </a:r>
            <a:r>
              <a:rPr lang="cs-CZ" sz="1400" i="1" dirty="0" err="1" smtClean="0"/>
              <a:t>Space</a:t>
            </a:r>
            <a:r>
              <a:rPr lang="cs-CZ" sz="1400" i="1" dirty="0" smtClean="0"/>
              <a:t>-</a:t>
            </a:r>
            <a:r>
              <a:rPr lang="cs-CZ" sz="1400" i="1" dirty="0" err="1" smtClean="0"/>
              <a:t>Time</a:t>
            </a:r>
            <a:r>
              <a:rPr lang="cs-CZ" sz="1400" i="1" dirty="0" smtClean="0"/>
              <a:t> </a:t>
            </a:r>
            <a:r>
              <a:rPr lang="cs-CZ" sz="1400" i="1" dirty="0" err="1" smtClean="0"/>
              <a:t>and</a:t>
            </a:r>
            <a:r>
              <a:rPr lang="cs-CZ" sz="1400" i="1" dirty="0" smtClean="0"/>
              <a:t> </a:t>
            </a:r>
            <a:r>
              <a:rPr lang="cs-CZ" sz="1400" i="1" dirty="0" err="1" smtClean="0"/>
              <a:t>Beyond</a:t>
            </a:r>
            <a:r>
              <a:rPr lang="cs-CZ" sz="1400" dirty="0" smtClean="0"/>
              <a:t>" nastolili pozoruhodnou cestu, kterak vzájemně propojit gravitaci, kvantovou mechaniku a kvantovou teorii vědomí. V jejich teorii je čtyřrozměrný prostoročas tvořen kvantovou pěnou, tj. fluktuacemi topologie v </a:t>
            </a:r>
            <a:r>
              <a:rPr lang="cs-CZ" sz="1400" dirty="0" err="1" smtClean="0"/>
              <a:t>Planckově</a:t>
            </a:r>
            <a:r>
              <a:rPr lang="cs-CZ" sz="1400" dirty="0" smtClean="0"/>
              <a:t> měřítku. Tato myšlenka, známá jako kvantová </a:t>
            </a:r>
            <a:r>
              <a:rPr lang="cs-CZ" sz="1400" dirty="0" err="1" smtClean="0"/>
              <a:t>geometrodynamika</a:t>
            </a:r>
            <a:r>
              <a:rPr lang="cs-CZ" sz="1400" dirty="0" smtClean="0"/>
              <a:t>, je rozšířením klasické kvantové teorie pole, a má úzký vztah k tzv. topologickým kvantovým teoriím pole, jež stály m.</a:t>
            </a:r>
            <a:r>
              <a:rPr lang="cs-CZ" sz="1400" dirty="0" err="1" smtClean="0"/>
              <a:t>j</a:t>
            </a:r>
            <a:r>
              <a:rPr lang="cs-CZ" sz="1400" dirty="0" smtClean="0"/>
              <a:t>. též u zrodu teorie strun. Existence těchto fluktuací naznačuje, že standardní představa prostoročasu jako spojité variety je pouze přibližná a může sloužit jen ve "velkých" měřítkách. </a:t>
            </a:r>
            <a:r>
              <a:rPr lang="cs-CZ" sz="1400" dirty="0" err="1" smtClean="0"/>
              <a:t>Toben</a:t>
            </a:r>
            <a:r>
              <a:rPr lang="cs-CZ" sz="1400" dirty="0" smtClean="0"/>
              <a:t> a Wolf</a:t>
            </a:r>
            <a:r>
              <a:rPr lang="cs-CZ" sz="1400" b="1" dirty="0" smtClean="0"/>
              <a:t> </a:t>
            </a:r>
            <a:r>
              <a:rPr lang="cs-CZ" sz="1400" dirty="0" smtClean="0"/>
              <a:t>ve své teorii docházejí k závěru, že čtyřrozměrný prostoročas je spojen s vědomím pomocí křivosti ve vyšším rozměru. Lidská mysl funguje jako "filtr", který soustřeďuje naše vědomí na určité fyzikální jevy. Podle </a:t>
            </a:r>
            <a:r>
              <a:rPr lang="cs-CZ" sz="1400" dirty="0" err="1" smtClean="0"/>
              <a:t>Tobena</a:t>
            </a:r>
            <a:r>
              <a:rPr lang="cs-CZ" sz="1400" dirty="0" smtClean="0"/>
              <a:t> může existovat mnoho různých úrovní vědomí, včetně vyšších, než je vědomí lidské.</a:t>
            </a:r>
            <a:endParaRPr lang="en-US" sz="1400" dirty="0" smtClean="0"/>
          </a:p>
          <a:p>
            <a:pPr algn="l"/>
            <a:endParaRPr lang="cs-CZ" sz="1400" dirty="0" smtClean="0"/>
          </a:p>
          <a:p>
            <a:pPr algn="l"/>
            <a:r>
              <a:rPr lang="cs-CZ" sz="1400" dirty="0" smtClean="0"/>
              <a:t>Kvantové fluktuace gravitačního pole současně představují kvantové fluktuace prostoročasové geometrie. Jelikož je zároveň gravitační pole buzeno hmotou, znamená určité rozložení hmotnosti odpovídající vlastnost gravitačního pole a jemu odpovídající prostoročasovou geometrii, tedy specifickou povahu vlastností prostoru </a:t>
            </a:r>
          </a:p>
          <a:p>
            <a:pPr algn="l"/>
            <a:r>
              <a:rPr lang="cs-CZ" sz="1400" dirty="0" smtClean="0"/>
              <a:t>a času. Nacházejí-li se tedy v kvantové superpozici makroskopicky odlišitelné systémy, nezanedbatelnou měrou dochází k superpozici jejich prostoročasových geometrií. Míra takovéhoto energetického rozdílu je určující pro dobu trvání makroskopického kvantového stavu podle relací neurčitosti.</a:t>
            </a:r>
            <a:br>
              <a:rPr lang="cs-CZ" sz="1400" dirty="0" smtClean="0"/>
            </a:br>
            <a:r>
              <a:rPr lang="cs-CZ" sz="1400" dirty="0" smtClean="0"/>
              <a:t/>
            </a:r>
            <a:br>
              <a:rPr lang="cs-CZ" sz="1400" dirty="0" smtClean="0"/>
            </a:br>
            <a:r>
              <a:rPr lang="cs-CZ" sz="1400" dirty="0" smtClean="0"/>
              <a:t>R. </a:t>
            </a:r>
            <a:r>
              <a:rPr lang="cs-CZ" sz="1400" dirty="0" err="1" smtClean="0"/>
              <a:t>Penrose</a:t>
            </a:r>
            <a:r>
              <a:rPr lang="cs-CZ" sz="1400" dirty="0" smtClean="0"/>
              <a:t> v článku On </a:t>
            </a:r>
            <a:r>
              <a:rPr lang="cs-CZ" sz="1400" dirty="0" err="1" smtClean="0"/>
              <a:t>Gravity</a:t>
            </a:r>
            <a:r>
              <a:rPr lang="cs-CZ" sz="1400" dirty="0" smtClean="0"/>
              <a:t>´s Role in </a:t>
            </a:r>
            <a:r>
              <a:rPr lang="cs-CZ" sz="1400" dirty="0" err="1" smtClean="0"/>
              <a:t>Quantum</a:t>
            </a:r>
            <a:r>
              <a:rPr lang="cs-CZ" sz="1400" dirty="0" smtClean="0"/>
              <a:t> </a:t>
            </a:r>
            <a:r>
              <a:rPr lang="cs-CZ" sz="1400" dirty="0" err="1" smtClean="0"/>
              <a:t>State</a:t>
            </a:r>
            <a:r>
              <a:rPr lang="cs-CZ" sz="1400" dirty="0" smtClean="0"/>
              <a:t> </a:t>
            </a:r>
            <a:r>
              <a:rPr lang="cs-CZ" sz="1400" dirty="0" err="1" smtClean="0"/>
              <a:t>Reduction</a:t>
            </a:r>
            <a:r>
              <a:rPr lang="cs-CZ" sz="1400" dirty="0" smtClean="0"/>
              <a:t>, </a:t>
            </a:r>
            <a:r>
              <a:rPr lang="cs-CZ" sz="1400" dirty="0" err="1" smtClean="0"/>
              <a:t>General</a:t>
            </a:r>
            <a:r>
              <a:rPr lang="cs-CZ" sz="1400" dirty="0" smtClean="0"/>
              <a:t> Relativity </a:t>
            </a:r>
            <a:r>
              <a:rPr lang="cs-CZ" sz="1400" dirty="0" err="1" smtClean="0"/>
              <a:t>and</a:t>
            </a:r>
            <a:r>
              <a:rPr lang="cs-CZ" sz="1400" dirty="0" smtClean="0"/>
              <a:t> </a:t>
            </a:r>
            <a:r>
              <a:rPr lang="cs-CZ" sz="1400" dirty="0" err="1" smtClean="0"/>
              <a:t>Gravitation</a:t>
            </a:r>
            <a:r>
              <a:rPr lang="cs-CZ" sz="1400" dirty="0" smtClean="0"/>
              <a:t> (1996), zkoumá stabilitu kvantové superpozice dvou odlišných stacionárních hmotnostních distribucí. </a:t>
            </a:r>
          </a:p>
          <a:p>
            <a:pPr algn="l"/>
            <a:r>
              <a:rPr lang="cs-CZ" sz="1400" dirty="0" smtClean="0"/>
              <a:t>Je uvažován </a:t>
            </a:r>
            <a:r>
              <a:rPr lang="cs-CZ" sz="1400" dirty="0" err="1" smtClean="0"/>
              <a:t>perturbující</a:t>
            </a:r>
            <a:r>
              <a:rPr lang="cs-CZ" sz="1400" dirty="0" smtClean="0"/>
              <a:t> efekt každé distribuce na strukturu prostoročasu v souladu s principy obecné teorie relativity. Lze říci, že definice časového translačního operátoru pro superponované prostoročasy zahrnuje vlastní nedefinovatelnost, která vede k zásadní neurčitosti energie superponovaného stavu, který v </a:t>
            </a:r>
            <a:r>
              <a:rPr lang="cs-CZ" sz="1400" dirty="0" err="1" smtClean="0"/>
              <a:t>newtonské</a:t>
            </a:r>
            <a:r>
              <a:rPr lang="cs-CZ" sz="1400" dirty="0" smtClean="0"/>
              <a:t> limitě odpovídá vlastní gravitační energii E rozdílu mezi dvěma hmotnostními distribucemi, což je konzistentní </a:t>
            </a:r>
          </a:p>
          <a:p>
            <a:pPr algn="l"/>
            <a:r>
              <a:rPr lang="cs-CZ" sz="1400" dirty="0" smtClean="0"/>
              <a:t>s konečnou dobou života řádu h/E superponovaného stavu a s předpoklady činěnými autorem na gravitačně indukovanou spontánní redukci kvantového stavu v souladu s dřívějšími pracemi (</a:t>
            </a:r>
            <a:r>
              <a:rPr lang="cs-CZ" sz="1400" dirty="0" err="1" smtClean="0"/>
              <a:t>Diosy</a:t>
            </a:r>
            <a:r>
              <a:rPr lang="cs-CZ" sz="1400" dirty="0" smtClean="0"/>
              <a:t> a </a:t>
            </a:r>
            <a:r>
              <a:rPr lang="cs-CZ" sz="1400" dirty="0" err="1" smtClean="0"/>
              <a:t>Ghirardi</a:t>
            </a:r>
            <a:r>
              <a:rPr lang="cs-CZ" sz="1400" dirty="0" smtClean="0"/>
              <a:t>).</a:t>
            </a:r>
            <a:endParaRPr lang="cs-CZ" sz="1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Vědomí a kvantová gravitace</a:t>
            </a:r>
            <a:endParaRPr lang="cs-CZ" dirty="0">
              <a:solidFill>
                <a:srgbClr val="FFFF00"/>
              </a:solidFill>
            </a:endParaRPr>
          </a:p>
        </p:txBody>
      </p:sp>
      <p:sp>
        <p:nvSpPr>
          <p:cNvPr id="4" name="Obdélník 3"/>
          <p:cNvSpPr/>
          <p:nvPr/>
        </p:nvSpPr>
        <p:spPr>
          <a:xfrm>
            <a:off x="467544" y="2276872"/>
            <a:ext cx="8280920" cy="2862322"/>
          </a:xfrm>
          <a:prstGeom prst="rect">
            <a:avLst/>
          </a:prstGeom>
        </p:spPr>
        <p:txBody>
          <a:bodyPr wrap="square">
            <a:spAutoFit/>
          </a:bodyPr>
          <a:lstStyle/>
          <a:p>
            <a:pPr algn="l"/>
            <a:r>
              <a:rPr lang="cs-CZ" dirty="0" smtClean="0"/>
              <a:t>Experimentálním testováním teorií, ve kterých vystupuje redukce vlnové funkce jako reálný spontánní fyzikální proces nezávislý na procesu měření, se zabývá článek (</a:t>
            </a:r>
            <a:r>
              <a:rPr lang="cs-CZ" dirty="0" err="1" smtClean="0"/>
              <a:t>Pearle</a:t>
            </a:r>
            <a:r>
              <a:rPr lang="cs-CZ" dirty="0" smtClean="0"/>
              <a:t>, </a:t>
            </a:r>
            <a:r>
              <a:rPr lang="cs-CZ" dirty="0" err="1" smtClean="0"/>
              <a:t>Squires</a:t>
            </a:r>
            <a:r>
              <a:rPr lang="cs-CZ" dirty="0" smtClean="0"/>
              <a:t>, 1994). Práce ukazuje vztah experimentálních výsledků ke gravitačnímu mechanismu spontánní lokalizace (kolapsu vlnové funkce) </a:t>
            </a:r>
          </a:p>
          <a:p>
            <a:pPr algn="l"/>
            <a:r>
              <a:rPr lang="cs-CZ" dirty="0" smtClean="0"/>
              <a:t>a k podpoře teorií uvažujících gravitaci jako příčinu redukce stavového vektoru. </a:t>
            </a:r>
            <a:br>
              <a:rPr lang="cs-CZ" dirty="0" smtClean="0"/>
            </a:br>
            <a:r>
              <a:rPr lang="cs-CZ" dirty="0" smtClean="0"/>
              <a:t/>
            </a:r>
            <a:br>
              <a:rPr lang="cs-CZ" dirty="0" smtClean="0"/>
            </a:br>
            <a:r>
              <a:rPr lang="cs-CZ" dirty="0" smtClean="0"/>
              <a:t>Autoři diskutují excitace vázaných stavů v modelech, ve kterých vystupuje kolaps vlnové funkce jako fyzikální proces. Lze rovněž ukázat, že již realizované experimenty, které dávají horní mez rychlosti rozpadu nukleonů mohou mít signifikantní konsekvence pro takovéto modely.</a:t>
            </a:r>
            <a:endParaRPr lang="cs-CZ"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smtClean="0">
                <a:solidFill>
                  <a:srgbClr val="FFFF00"/>
                </a:solidFill>
              </a:rPr>
              <a:t>Počítače sedmé generace</a:t>
            </a:r>
            <a:endParaRPr lang="cs-CZ" dirty="0">
              <a:solidFill>
                <a:srgbClr val="FFFF00"/>
              </a:solidFill>
            </a:endParaRPr>
          </a:p>
        </p:txBody>
      </p:sp>
      <p:sp>
        <p:nvSpPr>
          <p:cNvPr id="3" name="Zástupný symbol pro obsah 2"/>
          <p:cNvSpPr>
            <a:spLocks noGrp="1"/>
          </p:cNvSpPr>
          <p:nvPr>
            <p:ph idx="1"/>
          </p:nvPr>
        </p:nvSpPr>
        <p:spPr>
          <a:xfrm>
            <a:off x="467544" y="1052736"/>
            <a:ext cx="8229600" cy="5616624"/>
          </a:xfrm>
        </p:spPr>
        <p:txBody>
          <a:bodyPr/>
          <a:lstStyle/>
          <a:p>
            <a:r>
              <a:rPr lang="cs-CZ" sz="1400" dirty="0" smtClean="0"/>
              <a:t>Prozatím je neumíme uměle vyrábět, očekávaná doba nástupu: 30. léta</a:t>
            </a:r>
          </a:p>
          <a:p>
            <a:r>
              <a:rPr lang="cs-CZ" sz="1400" dirty="0" smtClean="0"/>
              <a:t>Předpokládá se, že budou využívat nějakou formu vysokoteplotních </a:t>
            </a:r>
            <a:r>
              <a:rPr lang="cs-CZ" sz="1400" dirty="0" err="1" smtClean="0"/>
              <a:t>spintronických</a:t>
            </a:r>
            <a:r>
              <a:rPr lang="cs-CZ" sz="1400" dirty="0" smtClean="0"/>
              <a:t> </a:t>
            </a:r>
            <a:r>
              <a:rPr lang="cs-CZ" sz="1400" dirty="0" err="1" smtClean="0"/>
              <a:t>teleportačních</a:t>
            </a:r>
            <a:r>
              <a:rPr lang="cs-CZ" sz="1400" dirty="0" smtClean="0"/>
              <a:t> integrovaných obvodů, které dnes ovšem existují víceméně jen na papíře a v myslích vizionářů</a:t>
            </a:r>
          </a:p>
          <a:p>
            <a:r>
              <a:rPr lang="cs-CZ" sz="1400" dirty="0" smtClean="0"/>
              <a:t>Výzkumy z posledních let naznačují, že se běžně vyskytují v živé přírodě uvnitř neuronů</a:t>
            </a:r>
          </a:p>
          <a:p>
            <a:r>
              <a:rPr lang="cs-CZ" sz="1400" dirty="0" smtClean="0"/>
              <a:t>Vnitřní informační síť neuronů tvořena rozsáhlou sítí mikrotubulů, </a:t>
            </a:r>
            <a:r>
              <a:rPr lang="cs-CZ" sz="1400" dirty="0" err="1" smtClean="0"/>
              <a:t>mikrofilamentů</a:t>
            </a:r>
            <a:r>
              <a:rPr lang="cs-CZ" sz="1400" dirty="0" smtClean="0"/>
              <a:t>, </a:t>
            </a:r>
            <a:r>
              <a:rPr lang="cs-CZ" sz="1400" dirty="0" err="1" smtClean="0"/>
              <a:t>intemediálních</a:t>
            </a:r>
            <a:r>
              <a:rPr lang="cs-CZ" sz="1400" dirty="0" smtClean="0"/>
              <a:t> </a:t>
            </a:r>
            <a:r>
              <a:rPr lang="cs-CZ" sz="1400" dirty="0" err="1" smtClean="0"/>
              <a:t>filamentů</a:t>
            </a:r>
            <a:r>
              <a:rPr lang="cs-CZ" sz="1400" dirty="0" smtClean="0"/>
              <a:t> a </a:t>
            </a:r>
            <a:r>
              <a:rPr lang="cs-CZ" sz="1400" dirty="0" err="1" smtClean="0"/>
              <a:t>mikrotrabekulární</a:t>
            </a:r>
            <a:r>
              <a:rPr lang="cs-CZ" sz="1400" dirty="0" smtClean="0"/>
              <a:t> mřížkou. Spínací časy se pohybují v řádu 10</a:t>
            </a:r>
            <a:r>
              <a:rPr lang="cs-CZ" sz="1400" baseline="30000" dirty="0" smtClean="0"/>
              <a:t>-9</a:t>
            </a:r>
            <a:r>
              <a:rPr lang="cs-CZ" sz="1400" dirty="0" smtClean="0"/>
              <a:t> s až 10</a:t>
            </a:r>
            <a:r>
              <a:rPr lang="cs-CZ" sz="1400" baseline="30000" dirty="0" smtClean="0"/>
              <a:t>-11</a:t>
            </a:r>
            <a:r>
              <a:rPr lang="cs-CZ" sz="1400" dirty="0" smtClean="0"/>
              <a:t> s</a:t>
            </a:r>
          </a:p>
          <a:p>
            <a:r>
              <a:rPr lang="cs-CZ" sz="1400" dirty="0" smtClean="0"/>
              <a:t>Po povrchu mikrotubulů se šíří </a:t>
            </a:r>
            <a:r>
              <a:rPr lang="cs-CZ" sz="1400" dirty="0" err="1" smtClean="0"/>
              <a:t>solitonové</a:t>
            </a:r>
            <a:r>
              <a:rPr lang="cs-CZ" sz="1400" dirty="0" smtClean="0"/>
              <a:t> vlny, o energii 4,3 </a:t>
            </a:r>
            <a:r>
              <a:rPr lang="cs-CZ" sz="1400" dirty="0" err="1" smtClean="0"/>
              <a:t>eV</a:t>
            </a:r>
            <a:r>
              <a:rPr lang="cs-CZ" sz="1400" dirty="0" smtClean="0"/>
              <a:t>, rychlostí až 1300 m/s,  prostřednictvím vybuzených vibračních stavů molekul dimeru tubulinu a jejich indukovanou polarizací (</a:t>
            </a:r>
            <a:r>
              <a:rPr lang="cs-CZ" sz="1400" dirty="0" err="1" smtClean="0"/>
              <a:t>Davidov</a:t>
            </a:r>
            <a:r>
              <a:rPr lang="cs-CZ" sz="1400" dirty="0" smtClean="0"/>
              <a:t>, </a:t>
            </a:r>
            <a:r>
              <a:rPr lang="cs-CZ" sz="1400" dirty="0" err="1" smtClean="0"/>
              <a:t>Scott</a:t>
            </a:r>
            <a:r>
              <a:rPr lang="cs-CZ" sz="1400" dirty="0" smtClean="0"/>
              <a:t>, </a:t>
            </a:r>
            <a:r>
              <a:rPr lang="cs-CZ" sz="1400" dirty="0" err="1" smtClean="0"/>
              <a:t>Vassilev</a:t>
            </a:r>
            <a:r>
              <a:rPr lang="cs-CZ" sz="1400" dirty="0" smtClean="0"/>
              <a:t>, </a:t>
            </a:r>
            <a:r>
              <a:rPr lang="cs-CZ" sz="1400" dirty="0" err="1" smtClean="0"/>
              <a:t>Kanazirská</a:t>
            </a:r>
            <a:r>
              <a:rPr lang="cs-CZ" sz="1400" dirty="0" smtClean="0"/>
              <a:t>, </a:t>
            </a:r>
            <a:r>
              <a:rPr lang="cs-CZ" sz="1400" dirty="0" err="1" smtClean="0"/>
              <a:t>Tsien</a:t>
            </a:r>
            <a:r>
              <a:rPr lang="cs-CZ" sz="1400" dirty="0" smtClean="0"/>
              <a:t>)</a:t>
            </a:r>
          </a:p>
          <a:p>
            <a:r>
              <a:rPr lang="cs-CZ" sz="1400" dirty="0" smtClean="0"/>
              <a:t>Operační rychlost této sítě je odhadována na 10</a:t>
            </a:r>
            <a:r>
              <a:rPr lang="cs-CZ" sz="1400" baseline="30000" dirty="0" smtClean="0"/>
              <a:t>14</a:t>
            </a:r>
            <a:r>
              <a:rPr lang="cs-CZ" sz="1400" dirty="0" smtClean="0"/>
              <a:t> operací za sekundu na 1 neuron (Frank Moravec)</a:t>
            </a:r>
          </a:p>
        </p:txBody>
      </p:sp>
      <p:pic>
        <p:nvPicPr>
          <p:cNvPr id="5" name="Picture 3" descr="H:\Psychofyzika\Neuron\sejmout0004.jpg"/>
          <p:cNvPicPr>
            <a:picLocks noChangeAspect="1" noChangeArrowheads="1"/>
          </p:cNvPicPr>
          <p:nvPr/>
        </p:nvPicPr>
        <p:blipFill>
          <a:blip r:embed="rId2" cstate="print"/>
          <a:srcRect l="10052" t="12151" r="24610" b="15028"/>
          <a:stretch>
            <a:fillRect/>
          </a:stretch>
        </p:blipFill>
        <p:spPr bwMode="auto">
          <a:xfrm>
            <a:off x="899592" y="3717032"/>
            <a:ext cx="1872208" cy="2938638"/>
          </a:xfrm>
          <a:prstGeom prst="rect">
            <a:avLst/>
          </a:prstGeom>
          <a:noFill/>
        </p:spPr>
      </p:pic>
      <p:pic>
        <p:nvPicPr>
          <p:cNvPr id="10242" name="Picture 2" descr="http://www.templeton-cambridge.org/lib/img/articles/tolson_hameroff.jpg"/>
          <p:cNvPicPr>
            <a:picLocks noChangeAspect="1" noChangeArrowheads="1"/>
          </p:cNvPicPr>
          <p:nvPr/>
        </p:nvPicPr>
        <p:blipFill>
          <a:blip r:embed="rId3" cstate="print"/>
          <a:srcRect/>
          <a:stretch>
            <a:fillRect/>
          </a:stretch>
        </p:blipFill>
        <p:spPr bwMode="auto">
          <a:xfrm>
            <a:off x="2915816" y="3717032"/>
            <a:ext cx="1368152" cy="1991868"/>
          </a:xfrm>
          <a:prstGeom prst="rect">
            <a:avLst/>
          </a:prstGeom>
          <a:noFill/>
        </p:spPr>
      </p:pic>
      <p:sp>
        <p:nvSpPr>
          <p:cNvPr id="7" name="TextovéPole 6"/>
          <p:cNvSpPr txBox="1"/>
          <p:nvPr/>
        </p:nvSpPr>
        <p:spPr>
          <a:xfrm>
            <a:off x="2915816" y="5805264"/>
            <a:ext cx="1368152" cy="461665"/>
          </a:xfrm>
          <a:prstGeom prst="rect">
            <a:avLst/>
          </a:prstGeom>
          <a:noFill/>
        </p:spPr>
        <p:txBody>
          <a:bodyPr wrap="square" rtlCol="0">
            <a:spAutoFit/>
          </a:bodyPr>
          <a:lstStyle/>
          <a:p>
            <a:pPr algn="l"/>
            <a:r>
              <a:rPr lang="cs-CZ" sz="1200" b="1" dirty="0" err="1" smtClean="0"/>
              <a:t>Stuart</a:t>
            </a:r>
            <a:r>
              <a:rPr lang="cs-CZ" sz="1200" b="1" dirty="0" smtClean="0"/>
              <a:t> </a:t>
            </a:r>
            <a:r>
              <a:rPr lang="cs-CZ" sz="1200" b="1" dirty="0" err="1" smtClean="0"/>
              <a:t>Hameroff</a:t>
            </a:r>
            <a:r>
              <a:rPr lang="cs-CZ" sz="1200" b="1" dirty="0" smtClean="0"/>
              <a:t> (1952)</a:t>
            </a:r>
            <a:endParaRPr lang="cs-CZ" sz="1200" dirty="0"/>
          </a:p>
        </p:txBody>
      </p:sp>
      <p:pic>
        <p:nvPicPr>
          <p:cNvPr id="24577" name="Picture 1" descr="F:\Psychofyzika\Neuron\sejmout0031.jpg"/>
          <p:cNvPicPr>
            <a:picLocks noChangeAspect="1" noChangeArrowheads="1"/>
          </p:cNvPicPr>
          <p:nvPr/>
        </p:nvPicPr>
        <p:blipFill>
          <a:blip r:embed="rId4" cstate="print"/>
          <a:srcRect l="17880" t="49990" r="15456" b="20962"/>
          <a:stretch>
            <a:fillRect/>
          </a:stretch>
        </p:blipFill>
        <p:spPr bwMode="auto">
          <a:xfrm>
            <a:off x="4427984" y="3717032"/>
            <a:ext cx="4032448" cy="2952328"/>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467544" y="0"/>
            <a:ext cx="8229600" cy="1143000"/>
          </a:xfrm>
        </p:spPr>
        <p:txBody>
          <a:bodyPr/>
          <a:lstStyle/>
          <a:p>
            <a:r>
              <a:rPr lang="cs-CZ" sz="4000" dirty="0" smtClean="0">
                <a:solidFill>
                  <a:srgbClr val="FFFF00"/>
                </a:solidFill>
              </a:rPr>
              <a:t>Kvantové generátory vědomí</a:t>
            </a:r>
            <a:endParaRPr lang="cs-CZ" sz="4000" dirty="0">
              <a:solidFill>
                <a:srgbClr val="FFFF00"/>
              </a:solidFill>
            </a:endParaRPr>
          </a:p>
        </p:txBody>
      </p:sp>
      <p:pic>
        <p:nvPicPr>
          <p:cNvPr id="21508" name="Picture 4" descr="Mikrotubul"/>
          <p:cNvPicPr>
            <a:picLocks noChangeAspect="1" noChangeArrowheads="1"/>
          </p:cNvPicPr>
          <p:nvPr/>
        </p:nvPicPr>
        <p:blipFill>
          <a:blip r:embed="rId2" cstate="print"/>
          <a:srcRect/>
          <a:stretch>
            <a:fillRect/>
          </a:stretch>
        </p:blipFill>
        <p:spPr bwMode="auto">
          <a:xfrm>
            <a:off x="5076056" y="2564904"/>
            <a:ext cx="3600400" cy="4056307"/>
          </a:xfrm>
          <a:prstGeom prst="rect">
            <a:avLst/>
          </a:prstGeom>
          <a:noFill/>
        </p:spPr>
      </p:pic>
      <p:sp>
        <p:nvSpPr>
          <p:cNvPr id="21514" name="Rectangle 10"/>
          <p:cNvSpPr>
            <a:spLocks noGrp="1" noChangeArrowheads="1"/>
          </p:cNvSpPr>
          <p:nvPr>
            <p:ph type="body" idx="1"/>
          </p:nvPr>
        </p:nvSpPr>
        <p:spPr>
          <a:xfrm>
            <a:off x="251520" y="2492896"/>
            <a:ext cx="4176464" cy="1080120"/>
          </a:xfrm>
        </p:spPr>
        <p:txBody>
          <a:bodyPr/>
          <a:lstStyle/>
          <a:p>
            <a:pPr>
              <a:buFont typeface="Wingdings" pitchFamily="2" charset="2"/>
              <a:buNone/>
            </a:pPr>
            <a:r>
              <a:rPr lang="cs-CZ" sz="1400" dirty="0" err="1"/>
              <a:t>Strukrura</a:t>
            </a:r>
            <a:r>
              <a:rPr lang="cs-CZ" sz="1400" dirty="0"/>
              <a:t>: duté </a:t>
            </a:r>
            <a:r>
              <a:rPr lang="cs-CZ" sz="1400" dirty="0" err="1" smtClean="0"/>
              <a:t>nanotrubičky</a:t>
            </a:r>
            <a:r>
              <a:rPr lang="cs-CZ" sz="1400" dirty="0" smtClean="0"/>
              <a:t> </a:t>
            </a:r>
            <a:r>
              <a:rPr lang="cs-CZ" sz="1400" dirty="0"/>
              <a:t>se stěnou, která </a:t>
            </a:r>
            <a:r>
              <a:rPr lang="cs-CZ" sz="1400" dirty="0" smtClean="0"/>
              <a:t>se</a:t>
            </a:r>
          </a:p>
          <a:p>
            <a:pPr>
              <a:buFont typeface="Wingdings" pitchFamily="2" charset="2"/>
              <a:buNone/>
            </a:pPr>
            <a:r>
              <a:rPr lang="cs-CZ" sz="1400" dirty="0" smtClean="0"/>
              <a:t>skládá ze 13 </a:t>
            </a:r>
            <a:r>
              <a:rPr lang="cs-CZ" sz="1400" dirty="0" err="1" smtClean="0"/>
              <a:t>protofilament</a:t>
            </a:r>
            <a:r>
              <a:rPr lang="cs-CZ" sz="1400" dirty="0" smtClean="0"/>
              <a:t>.</a:t>
            </a:r>
            <a:endParaRPr lang="cs-CZ" sz="1400" dirty="0"/>
          </a:p>
          <a:p>
            <a:pPr>
              <a:buFont typeface="Wingdings" pitchFamily="2" charset="2"/>
              <a:buNone/>
            </a:pPr>
            <a:r>
              <a:rPr lang="cs-CZ" sz="1400" dirty="0" err="1" smtClean="0"/>
              <a:t>Podejdnotkou</a:t>
            </a:r>
            <a:r>
              <a:rPr lang="cs-CZ" sz="1400" dirty="0" smtClean="0"/>
              <a:t> mikrotubulu </a:t>
            </a:r>
            <a:r>
              <a:rPr lang="cs-CZ" sz="1400" dirty="0"/>
              <a:t>je dimer </a:t>
            </a:r>
            <a:r>
              <a:rPr lang="el-GR" sz="1400" i="1" dirty="0" smtClean="0"/>
              <a:t>α</a:t>
            </a:r>
            <a:r>
              <a:rPr lang="cs-CZ" sz="1400" i="1" dirty="0"/>
              <a:t>-tubulinu</a:t>
            </a:r>
            <a:r>
              <a:rPr lang="cs-CZ" sz="1400" dirty="0"/>
              <a:t> </a:t>
            </a:r>
            <a:endParaRPr lang="cs-CZ" sz="1400" dirty="0" smtClean="0"/>
          </a:p>
          <a:p>
            <a:pPr>
              <a:buFont typeface="Wingdings" pitchFamily="2" charset="2"/>
              <a:buNone/>
            </a:pPr>
            <a:r>
              <a:rPr lang="cs-CZ" sz="1400" dirty="0" smtClean="0"/>
              <a:t>A  </a:t>
            </a:r>
            <a:r>
              <a:rPr lang="el-GR" sz="1400" i="1" dirty="0"/>
              <a:t>β</a:t>
            </a:r>
            <a:r>
              <a:rPr lang="cs-CZ" sz="1400" i="1" dirty="0"/>
              <a:t>-tubulinu</a:t>
            </a:r>
            <a:r>
              <a:rPr lang="cs-CZ" sz="1400" dirty="0"/>
              <a:t> </a:t>
            </a:r>
            <a:r>
              <a:rPr lang="cs-CZ" sz="1400" dirty="0" smtClean="0"/>
              <a:t>spojený </a:t>
            </a:r>
            <a:r>
              <a:rPr lang="cs-CZ" sz="1400" dirty="0"/>
              <a:t>nekovalentní vazbou. </a:t>
            </a:r>
            <a:endParaRPr lang="el-GR" sz="1400" dirty="0"/>
          </a:p>
          <a:p>
            <a:pPr>
              <a:buFont typeface="Wingdings" pitchFamily="2" charset="2"/>
              <a:buNone/>
            </a:pPr>
            <a:r>
              <a:rPr lang="cs-CZ" sz="1400" dirty="0"/>
              <a:t>Průměr: vnější – 25 </a:t>
            </a:r>
            <a:r>
              <a:rPr lang="cs-CZ" sz="1400" dirty="0" err="1"/>
              <a:t>nm</a:t>
            </a:r>
            <a:r>
              <a:rPr lang="cs-CZ" sz="1400" dirty="0"/>
              <a:t>; vnitřní – 15 </a:t>
            </a:r>
            <a:r>
              <a:rPr lang="cs-CZ" sz="1400" dirty="0" err="1"/>
              <a:t>nm</a:t>
            </a:r>
            <a:endParaRPr lang="cs-CZ" sz="1400" dirty="0"/>
          </a:p>
          <a:p>
            <a:pPr>
              <a:buFontTx/>
              <a:buNone/>
            </a:pPr>
            <a:endParaRPr lang="cs-CZ" sz="2000" dirty="0"/>
          </a:p>
        </p:txBody>
      </p:sp>
      <p:pic>
        <p:nvPicPr>
          <p:cNvPr id="6" name="Picture 13" descr="Obrázek1"/>
          <p:cNvPicPr>
            <a:picLocks noChangeAspect="1" noChangeArrowheads="1"/>
          </p:cNvPicPr>
          <p:nvPr/>
        </p:nvPicPr>
        <p:blipFill>
          <a:blip r:embed="rId3" cstate="print"/>
          <a:srcRect/>
          <a:stretch>
            <a:fillRect/>
          </a:stretch>
        </p:blipFill>
        <p:spPr bwMode="auto">
          <a:xfrm>
            <a:off x="323528" y="3789040"/>
            <a:ext cx="4032448" cy="2808311"/>
          </a:xfrm>
          <a:prstGeom prst="rect">
            <a:avLst/>
          </a:prstGeom>
          <a:noFill/>
        </p:spPr>
      </p:pic>
      <p:sp>
        <p:nvSpPr>
          <p:cNvPr id="7" name="Obdélník 6"/>
          <p:cNvSpPr/>
          <p:nvPr/>
        </p:nvSpPr>
        <p:spPr>
          <a:xfrm>
            <a:off x="251520" y="980728"/>
            <a:ext cx="8640960" cy="1384995"/>
          </a:xfrm>
          <a:prstGeom prst="rect">
            <a:avLst/>
          </a:prstGeom>
        </p:spPr>
        <p:txBody>
          <a:bodyPr wrap="square">
            <a:spAutoFit/>
          </a:bodyPr>
          <a:lstStyle/>
          <a:p>
            <a:pPr algn="l"/>
            <a:r>
              <a:rPr lang="cs-CZ" sz="1400" dirty="0" smtClean="0"/>
              <a:t>Skupina výzkumníků z milánské univerzity (</a:t>
            </a:r>
            <a:r>
              <a:rPr lang="cs-CZ" sz="1400" dirty="0" err="1" smtClean="0"/>
              <a:t>Giudice</a:t>
            </a:r>
            <a:r>
              <a:rPr lang="cs-CZ" sz="1400" dirty="0" smtClean="0"/>
              <a:t>, </a:t>
            </a:r>
            <a:r>
              <a:rPr lang="cs-CZ" sz="1400" dirty="0" err="1" smtClean="0"/>
              <a:t>Doglia</a:t>
            </a:r>
            <a:r>
              <a:rPr lang="cs-CZ" sz="1400" dirty="0" smtClean="0"/>
              <a:t>, Milani, </a:t>
            </a:r>
            <a:r>
              <a:rPr lang="cs-CZ" sz="1400" dirty="0" err="1" smtClean="0"/>
              <a:t>Vitiello</a:t>
            </a:r>
            <a:r>
              <a:rPr lang="cs-CZ" sz="1400" dirty="0" smtClean="0"/>
              <a:t>), spolu s jejich americkými kolegy (</a:t>
            </a:r>
            <a:r>
              <a:rPr lang="cs-CZ" sz="1400" dirty="0" err="1" smtClean="0"/>
              <a:t>Hameroff</a:t>
            </a:r>
            <a:r>
              <a:rPr lang="cs-CZ" sz="1400" dirty="0" smtClean="0"/>
              <a:t>, </a:t>
            </a:r>
            <a:r>
              <a:rPr lang="cs-CZ" sz="1400" dirty="0" err="1" smtClean="0"/>
              <a:t>Smith</a:t>
            </a:r>
            <a:r>
              <a:rPr lang="cs-CZ" sz="1400" dirty="0" smtClean="0"/>
              <a:t>, Watt) použili kvantovou teorii pole k popisu elektromagnetických jevů </a:t>
            </a:r>
          </a:p>
          <a:p>
            <a:pPr algn="l"/>
            <a:r>
              <a:rPr lang="cs-CZ" sz="1400" dirty="0" smtClean="0"/>
              <a:t>v biologických systémech vytvořených na základě orientovaných molekul vody obklopujících lineární </a:t>
            </a:r>
            <a:r>
              <a:rPr lang="cs-CZ" sz="1400" dirty="0" err="1" smtClean="0"/>
              <a:t>biomolekuly</a:t>
            </a:r>
            <a:r>
              <a:rPr lang="cs-CZ" sz="1400" dirty="0" smtClean="0"/>
              <a:t>.</a:t>
            </a:r>
          </a:p>
          <a:p>
            <a:pPr algn="l"/>
            <a:r>
              <a:rPr lang="cs-CZ" sz="1400" dirty="0" smtClean="0"/>
              <a:t>Došli k závěru, že elektromagnetická energie v takovém vnitrobuněčném prostředí se bude soustřeďovat  na průměru 15 </a:t>
            </a:r>
            <a:r>
              <a:rPr lang="cs-CZ" sz="1400" dirty="0" err="1" smtClean="0"/>
              <a:t>nm</a:t>
            </a:r>
            <a:r>
              <a:rPr lang="cs-CZ" sz="1400" dirty="0" smtClean="0"/>
              <a:t>, což přesně odpovídá vnitřnímu průměru mikrotubulu.</a:t>
            </a:r>
            <a:endParaRPr lang="cs-CZ" sz="1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smtClean="0">
                <a:solidFill>
                  <a:srgbClr val="FFFF00"/>
                </a:solidFill>
              </a:rPr>
              <a:t>Realizace koherentních kvantových stavů </a:t>
            </a:r>
            <a:br>
              <a:rPr lang="cs-CZ" sz="2800" dirty="0" smtClean="0">
                <a:solidFill>
                  <a:srgbClr val="FFFF00"/>
                </a:solidFill>
              </a:rPr>
            </a:br>
            <a:r>
              <a:rPr lang="cs-CZ" sz="2800" dirty="0" smtClean="0">
                <a:solidFill>
                  <a:srgbClr val="FFFF00"/>
                </a:solidFill>
              </a:rPr>
              <a:t>v biologických </a:t>
            </a:r>
            <a:r>
              <a:rPr lang="cs-CZ" sz="2800" dirty="0" err="1" smtClean="0">
                <a:solidFill>
                  <a:srgbClr val="FFFF00"/>
                </a:solidFill>
              </a:rPr>
              <a:t>mikrosystémech</a:t>
            </a:r>
            <a:r>
              <a:rPr lang="cs-CZ" sz="2800" dirty="0" smtClean="0">
                <a:solidFill>
                  <a:srgbClr val="FFFF00"/>
                </a:solidFill>
              </a:rPr>
              <a:t> – </a:t>
            </a:r>
            <a:br>
              <a:rPr lang="cs-CZ" sz="2800" dirty="0" smtClean="0">
                <a:solidFill>
                  <a:srgbClr val="FFFF00"/>
                </a:solidFill>
              </a:rPr>
            </a:br>
            <a:r>
              <a:rPr lang="cs-CZ" sz="2800" dirty="0" smtClean="0">
                <a:solidFill>
                  <a:srgbClr val="FFFF00"/>
                </a:solidFill>
              </a:rPr>
              <a:t>vysokoteplotní </a:t>
            </a:r>
            <a:r>
              <a:rPr lang="cs-CZ" sz="2800" dirty="0" err="1" smtClean="0">
                <a:solidFill>
                  <a:srgbClr val="FFFF00"/>
                </a:solidFill>
              </a:rPr>
              <a:t>Bose</a:t>
            </a:r>
            <a:r>
              <a:rPr lang="cs-CZ" sz="2800" dirty="0" smtClean="0">
                <a:solidFill>
                  <a:srgbClr val="FFFF00"/>
                </a:solidFill>
              </a:rPr>
              <a:t>-Einsteinova kondenzace</a:t>
            </a:r>
            <a:endParaRPr lang="cs-CZ" sz="2800" dirty="0">
              <a:solidFill>
                <a:srgbClr val="FFFF00"/>
              </a:solidFill>
            </a:endParaRPr>
          </a:p>
        </p:txBody>
      </p:sp>
      <p:sp>
        <p:nvSpPr>
          <p:cNvPr id="4" name="Obdélník 3"/>
          <p:cNvSpPr/>
          <p:nvPr/>
        </p:nvSpPr>
        <p:spPr>
          <a:xfrm>
            <a:off x="179512" y="1844824"/>
            <a:ext cx="8784976" cy="4893647"/>
          </a:xfrm>
          <a:prstGeom prst="rect">
            <a:avLst/>
          </a:prstGeom>
        </p:spPr>
        <p:txBody>
          <a:bodyPr wrap="square">
            <a:spAutoFit/>
          </a:bodyPr>
          <a:lstStyle/>
          <a:p>
            <a:pPr algn="l"/>
            <a:r>
              <a:rPr lang="cs-CZ" sz="1200" dirty="0" smtClean="0"/>
              <a:t>Vznik </a:t>
            </a:r>
            <a:r>
              <a:rPr lang="cs-CZ" sz="1200" dirty="0" err="1" smtClean="0"/>
              <a:t>Bose</a:t>
            </a:r>
            <a:r>
              <a:rPr lang="cs-CZ" sz="1200" dirty="0" smtClean="0"/>
              <a:t>-Einsteinovy kondenzace v biologických systémech je omezen na úzký interval tělesných teplot organismů. První práce na toto téma pochází od Herberta </a:t>
            </a:r>
            <a:r>
              <a:rPr lang="cs-CZ" sz="1200" dirty="0" err="1" smtClean="0"/>
              <a:t>Fröhlicha</a:t>
            </a:r>
            <a:r>
              <a:rPr lang="cs-CZ" sz="1200" dirty="0" smtClean="0"/>
              <a:t>, který je rovněž jedním z teoretiků supravodivosti. Ukázal, že soubory proteinových </a:t>
            </a:r>
            <a:r>
              <a:rPr lang="cs-CZ" sz="1200" dirty="0" err="1" smtClean="0"/>
              <a:t>dipolů</a:t>
            </a:r>
            <a:r>
              <a:rPr lang="cs-CZ" sz="1200" dirty="0" smtClean="0"/>
              <a:t> ve vnějším elektromagnetickém poli, například proteiny uvnitř elektricky polarizovaných membrán, dále proteiny, které tvoří </a:t>
            </a:r>
            <a:r>
              <a:rPr lang="cs-CZ" sz="1200" dirty="0" err="1" smtClean="0"/>
              <a:t>podjednotky</a:t>
            </a:r>
            <a:r>
              <a:rPr lang="cs-CZ" sz="1200" dirty="0" smtClean="0"/>
              <a:t> elektricky polarizovaných polymerů (např. mikrotubuly), vykazují při dodávání energie koherentní </a:t>
            </a:r>
            <a:r>
              <a:rPr lang="cs-CZ" sz="1200" dirty="0" err="1" smtClean="0"/>
              <a:t>konformační</a:t>
            </a:r>
            <a:r>
              <a:rPr lang="cs-CZ" sz="1200" dirty="0" smtClean="0"/>
              <a:t> excitace. </a:t>
            </a:r>
            <a:r>
              <a:rPr lang="cs-CZ" sz="1200" dirty="0" err="1" smtClean="0"/>
              <a:t>Fröhlich</a:t>
            </a:r>
            <a:r>
              <a:rPr lang="cs-CZ" sz="1200" dirty="0" smtClean="0"/>
              <a:t> postuloval, že biochemická a termální energie vytváří obklopující "horkou lázeň", jež takovouto energii poskytuje. Kooperativní organizované procesy, které vedou ke koherentním excitacím, jsou podle </a:t>
            </a:r>
            <a:r>
              <a:rPr lang="cs-CZ" sz="1200" dirty="0" err="1" smtClean="0"/>
              <a:t>Fröhlicha</a:t>
            </a:r>
            <a:r>
              <a:rPr lang="cs-CZ" sz="1200" dirty="0" smtClean="0"/>
              <a:t> důsledkem společného napěťového gradientu hydrofobních dipólů. Tyto gradienty jsou příčinou strukturální koherence uvedených dipólů.</a:t>
            </a:r>
            <a:br>
              <a:rPr lang="cs-CZ" sz="1200" dirty="0" smtClean="0"/>
            </a:br>
            <a:r>
              <a:rPr lang="cs-CZ" sz="1200" dirty="0" smtClean="0"/>
              <a:t>Proteinové </a:t>
            </a:r>
            <a:r>
              <a:rPr lang="cs-CZ" sz="1200" dirty="0" err="1" smtClean="0"/>
              <a:t>konformační</a:t>
            </a:r>
            <a:r>
              <a:rPr lang="cs-CZ" sz="1200" dirty="0" smtClean="0"/>
              <a:t> přechody se uskutečňují na rozsáhlé časové a rozměrové škále. Globální </a:t>
            </a:r>
            <a:r>
              <a:rPr lang="cs-CZ" sz="1200" dirty="0" err="1" smtClean="0"/>
              <a:t>konformační</a:t>
            </a:r>
            <a:r>
              <a:rPr lang="cs-CZ" sz="1200" dirty="0" smtClean="0"/>
              <a:t> přechody, které ovlivňují funkce proteinů se pohybují řádově v oblasti piko až nanosekund. Při těchto přechodech dochází k přetrhávání a </a:t>
            </a:r>
            <a:r>
              <a:rPr lang="cs-CZ" sz="1200" dirty="0" err="1" smtClean="0"/>
              <a:t>znovunavazování</a:t>
            </a:r>
            <a:r>
              <a:rPr lang="cs-CZ" sz="1200" dirty="0" smtClean="0"/>
              <a:t> vodíkových vazeb a k nábojové redistribuci typu dipólových oscilací. Dochází ke změně řady proteinových funkcí, jako signálových přechodů, otevírání či zavírání iontových kanálů, nebo působení enzymatických látek. Tyto změny mohou být regulovány řadou faktorů, např. hydrolýza ATP nebo GTP, toky iontů, elektrickými poli, vazbou ligandů nebo alosterickým ovlivněním </a:t>
            </a:r>
            <a:r>
              <a:rPr lang="cs-CZ" sz="1200" dirty="0" err="1" smtClean="0"/>
              <a:t>konformačních</a:t>
            </a:r>
            <a:r>
              <a:rPr lang="cs-CZ" sz="1200" dirty="0" smtClean="0"/>
              <a:t> změn sousedních proteinů. Vzhledem k mimořádným dielektrickým vlastnostem proteinů (schopnost udržovat napětí) </a:t>
            </a:r>
            <a:r>
              <a:rPr lang="cs-CZ" sz="1200" dirty="0" err="1" smtClean="0"/>
              <a:t>Fröhlich</a:t>
            </a:r>
            <a:r>
              <a:rPr lang="cs-CZ" sz="1200" dirty="0" smtClean="0"/>
              <a:t> navrhl, že různé faktory determinující proteinové </a:t>
            </a:r>
            <a:r>
              <a:rPr lang="cs-CZ" sz="1200" dirty="0" err="1" smtClean="0"/>
              <a:t>konformace</a:t>
            </a:r>
            <a:r>
              <a:rPr lang="cs-CZ" sz="1200" dirty="0" smtClean="0"/>
              <a:t> jsou integrovány na kvantové úrovni dipólových oscilací uvnitř každé hydrofobní oblasti proteinu. Koherentní excitační frekvence jsou řádu </a:t>
            </a:r>
            <a:r>
              <a:rPr lang="cs-CZ" sz="1200" dirty="0" err="1" smtClean="0"/>
              <a:t>pHz</a:t>
            </a:r>
            <a:r>
              <a:rPr lang="cs-CZ" sz="1200" dirty="0" smtClean="0"/>
              <a:t> až </a:t>
            </a:r>
            <a:r>
              <a:rPr lang="cs-CZ" sz="1200" dirty="0" err="1" smtClean="0"/>
              <a:t>nHz</a:t>
            </a:r>
            <a:r>
              <a:rPr lang="cs-CZ" sz="1200" dirty="0" smtClean="0"/>
              <a:t> (identické s časovými rozměry </a:t>
            </a:r>
            <a:r>
              <a:rPr lang="cs-CZ" sz="1200" dirty="0" err="1" smtClean="0"/>
              <a:t>konformačních</a:t>
            </a:r>
            <a:r>
              <a:rPr lang="cs-CZ" sz="1200" dirty="0" smtClean="0"/>
              <a:t> přechodů proteinů) a dále v </a:t>
            </a:r>
            <a:r>
              <a:rPr lang="cs-CZ" sz="1200" dirty="0" err="1" smtClean="0"/>
              <a:t>mikrovlné</a:t>
            </a:r>
            <a:r>
              <a:rPr lang="cs-CZ" sz="1200" dirty="0" smtClean="0"/>
              <a:t> a </a:t>
            </a:r>
            <a:r>
              <a:rPr lang="cs-CZ" sz="1200" dirty="0" err="1" smtClean="0"/>
              <a:t>GHz</a:t>
            </a:r>
            <a:r>
              <a:rPr lang="cs-CZ" sz="1200" dirty="0" smtClean="0"/>
              <a:t> spektrální oblasti. Na základě zde nastíněných souvislostí </a:t>
            </a:r>
            <a:r>
              <a:rPr lang="cs-CZ" sz="1200" dirty="0" err="1" smtClean="0"/>
              <a:t>Fröhlich</a:t>
            </a:r>
            <a:r>
              <a:rPr lang="cs-CZ" sz="1200" dirty="0" smtClean="0"/>
              <a:t> usoudil, že tyto </a:t>
            </a:r>
            <a:r>
              <a:rPr lang="cs-CZ" sz="1200" dirty="0" err="1" smtClean="0"/>
              <a:t>konformační</a:t>
            </a:r>
            <a:r>
              <a:rPr lang="cs-CZ" sz="1200" dirty="0" smtClean="0"/>
              <a:t> přechody souvisí s koherentním pumpováním fononů a s následnou indukcí </a:t>
            </a:r>
            <a:r>
              <a:rPr lang="cs-CZ" sz="1200" dirty="0" err="1" smtClean="0"/>
              <a:t>Bose</a:t>
            </a:r>
            <a:r>
              <a:rPr lang="cs-CZ" sz="1200" dirty="0" smtClean="0"/>
              <a:t>-Einsteinova kondenzátu. Experimentální evidence pro </a:t>
            </a:r>
            <a:r>
              <a:rPr lang="cs-CZ" sz="1200" dirty="0" err="1" smtClean="0"/>
              <a:t>Fröhlichovy</a:t>
            </a:r>
            <a:r>
              <a:rPr lang="cs-CZ" sz="1200" dirty="0" smtClean="0"/>
              <a:t> koherentní excitace v biologických systémech zahrnují </a:t>
            </a:r>
            <a:r>
              <a:rPr lang="cs-CZ" sz="1200" dirty="0" err="1" smtClean="0"/>
              <a:t>GHz</a:t>
            </a:r>
            <a:r>
              <a:rPr lang="cs-CZ" sz="1200" dirty="0" smtClean="0"/>
              <a:t> oblast fononů proteinů rozpracovanou v roce 1991 </a:t>
            </a:r>
            <a:r>
              <a:rPr lang="cs-CZ" sz="1200" dirty="0" err="1" smtClean="0"/>
              <a:t>Genbergem</a:t>
            </a:r>
            <a:r>
              <a:rPr lang="cs-CZ" sz="1200" dirty="0" smtClean="0"/>
              <a:t>, ostré rezonanční netermální efekty pozorované v r. 1983 </a:t>
            </a:r>
            <a:r>
              <a:rPr lang="cs-CZ" sz="1200" dirty="0" err="1" smtClean="0"/>
              <a:t>Grundlerem</a:t>
            </a:r>
            <a:r>
              <a:rPr lang="cs-CZ" sz="1200" dirty="0" smtClean="0"/>
              <a:t> a </a:t>
            </a:r>
            <a:r>
              <a:rPr lang="cs-CZ" sz="1200" dirty="0" err="1" smtClean="0"/>
              <a:t>Keilmannem</a:t>
            </a:r>
            <a:r>
              <a:rPr lang="cs-CZ" sz="1200" dirty="0" smtClean="0"/>
              <a:t>, </a:t>
            </a:r>
            <a:r>
              <a:rPr lang="cs-CZ" sz="1200" dirty="0" err="1" smtClean="0"/>
              <a:t>GHz</a:t>
            </a:r>
            <a:r>
              <a:rPr lang="cs-CZ" sz="1200" dirty="0" smtClean="0"/>
              <a:t>-indukovaná aktivace </a:t>
            </a:r>
            <a:r>
              <a:rPr lang="cs-CZ" sz="1200" dirty="0" err="1" smtClean="0"/>
              <a:t>mikrotubulární</a:t>
            </a:r>
            <a:r>
              <a:rPr lang="cs-CZ" sz="1200" dirty="0" smtClean="0"/>
              <a:t> pinocytózy v krysím mozku rozpracovaná 1990 Neubauerem a detekce </a:t>
            </a:r>
            <a:r>
              <a:rPr lang="cs-CZ" sz="1200" dirty="0" err="1" smtClean="0"/>
              <a:t>Fröhlichových</a:t>
            </a:r>
            <a:r>
              <a:rPr lang="cs-CZ" sz="1200" dirty="0" smtClean="0"/>
              <a:t> frekvencí </a:t>
            </a:r>
            <a:r>
              <a:rPr lang="cs-CZ" sz="1200" dirty="0" err="1" smtClean="0"/>
              <a:t>Ramanovou</a:t>
            </a:r>
            <a:r>
              <a:rPr lang="cs-CZ" sz="1200" dirty="0" smtClean="0"/>
              <a:t> spektroskopií pozorovaná v r.1983 </a:t>
            </a:r>
            <a:r>
              <a:rPr lang="cs-CZ" sz="1200" dirty="0" err="1" smtClean="0"/>
              <a:t>Genzelem</a:t>
            </a:r>
            <a:r>
              <a:rPr lang="cs-CZ" sz="1200" dirty="0" smtClean="0"/>
              <a:t>. Kvantové koherentní stavy proteinů jsou tvořeny kvantovou superpozicí dvou diskrétních, navzájem odlišených </a:t>
            </a:r>
            <a:r>
              <a:rPr lang="cs-CZ" sz="1200" dirty="0" err="1" smtClean="0"/>
              <a:t>konformačních</a:t>
            </a:r>
            <a:r>
              <a:rPr lang="cs-CZ" sz="1200" dirty="0" smtClean="0"/>
              <a:t> stavů. Dochází k </a:t>
            </a:r>
            <a:r>
              <a:rPr lang="cs-CZ" sz="1200" dirty="0" err="1" smtClean="0"/>
              <a:t>delokalizovanému</a:t>
            </a:r>
            <a:r>
              <a:rPr lang="cs-CZ" sz="1200" dirty="0" smtClean="0"/>
              <a:t> stavu elektronu v hydrofobní oblasti proteinu a zároveň s tím k </a:t>
            </a:r>
            <a:r>
              <a:rPr lang="cs-CZ" sz="1200" dirty="0" err="1" smtClean="0"/>
              <a:t>delokalizovanému</a:t>
            </a:r>
            <a:r>
              <a:rPr lang="cs-CZ" sz="1200" dirty="0" smtClean="0"/>
              <a:t> stavu </a:t>
            </a:r>
            <a:r>
              <a:rPr lang="cs-CZ" sz="1200" dirty="0" err="1" smtClean="0"/>
              <a:t>konformací</a:t>
            </a:r>
            <a:r>
              <a:rPr lang="cs-CZ" sz="1200" dirty="0" smtClean="0"/>
              <a:t> proteinů. Jednotlivé proteiny přestávají existovat jako individuální jednotky a stanou se nedílnou součástí jednoho kvantového stavu popsaného koherentní vlnovou funkcí.</a:t>
            </a:r>
            <a:endParaRPr lang="cs-CZ" sz="12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Kvantové generátory vědomí</a:t>
            </a:r>
            <a:endParaRPr lang="cs-CZ" dirty="0"/>
          </a:p>
        </p:txBody>
      </p:sp>
      <p:pic>
        <p:nvPicPr>
          <p:cNvPr id="4" name="Picture 2" descr="Fig10bw"/>
          <p:cNvPicPr>
            <a:picLocks noChangeAspect="1" noChangeArrowheads="1"/>
          </p:cNvPicPr>
          <p:nvPr/>
        </p:nvPicPr>
        <p:blipFill>
          <a:blip r:embed="rId2" cstate="print"/>
          <a:srcRect/>
          <a:stretch>
            <a:fillRect/>
          </a:stretch>
        </p:blipFill>
        <p:spPr bwMode="auto">
          <a:xfrm>
            <a:off x="415453" y="2564904"/>
            <a:ext cx="5501718" cy="4104456"/>
          </a:xfrm>
          <a:prstGeom prst="rect">
            <a:avLst/>
          </a:prstGeom>
          <a:noFill/>
        </p:spPr>
      </p:pic>
      <p:pic>
        <p:nvPicPr>
          <p:cNvPr id="7" name="Picture 2" descr="articl1"/>
          <p:cNvPicPr>
            <a:picLocks noChangeAspect="1" noChangeArrowheads="1"/>
          </p:cNvPicPr>
          <p:nvPr/>
        </p:nvPicPr>
        <p:blipFill>
          <a:blip r:embed="rId3" cstate="print"/>
          <a:srcRect/>
          <a:stretch>
            <a:fillRect/>
          </a:stretch>
        </p:blipFill>
        <p:spPr bwMode="auto">
          <a:xfrm>
            <a:off x="5940152" y="2527977"/>
            <a:ext cx="2736304" cy="4139537"/>
          </a:xfrm>
          <a:prstGeom prst="rect">
            <a:avLst/>
          </a:prstGeom>
          <a:noFill/>
        </p:spPr>
      </p:pic>
      <p:sp>
        <p:nvSpPr>
          <p:cNvPr id="5" name="TextovéPole 4"/>
          <p:cNvSpPr txBox="1"/>
          <p:nvPr/>
        </p:nvSpPr>
        <p:spPr>
          <a:xfrm>
            <a:off x="827584" y="1340768"/>
            <a:ext cx="7488832" cy="646331"/>
          </a:xfrm>
          <a:prstGeom prst="rect">
            <a:avLst/>
          </a:prstGeom>
          <a:noFill/>
        </p:spPr>
        <p:txBody>
          <a:bodyPr wrap="square" rtlCol="0">
            <a:spAutoFit/>
          </a:bodyPr>
          <a:lstStyle/>
          <a:p>
            <a:pPr algn="l"/>
            <a:r>
              <a:rPr lang="cs-CZ" dirty="0" smtClean="0"/>
              <a:t>Elektromagnetické kmity uvnitř mikrotubulů indukují </a:t>
            </a:r>
            <a:r>
              <a:rPr lang="cs-CZ" dirty="0" err="1" smtClean="0"/>
              <a:t>konformační</a:t>
            </a:r>
            <a:r>
              <a:rPr lang="cs-CZ" dirty="0" smtClean="0"/>
              <a:t> změny dimerů tubulinu, čímž vznikají ve stěnách mikrotubulů informační vzory</a:t>
            </a:r>
            <a:endParaRPr lang="cs-CZ"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smtClean="0">
                <a:solidFill>
                  <a:srgbClr val="FFFF00"/>
                </a:solidFill>
              </a:rPr>
              <a:t>Kvantové generátory vědomí</a:t>
            </a:r>
            <a:endParaRPr lang="cs-CZ" dirty="0">
              <a:solidFill>
                <a:srgbClr val="FFFF00"/>
              </a:solidFill>
            </a:endParaRPr>
          </a:p>
        </p:txBody>
      </p:sp>
      <p:sp>
        <p:nvSpPr>
          <p:cNvPr id="3" name="Zástupný symbol pro obsah 2"/>
          <p:cNvSpPr>
            <a:spLocks noGrp="1"/>
          </p:cNvSpPr>
          <p:nvPr>
            <p:ph idx="1"/>
          </p:nvPr>
        </p:nvSpPr>
        <p:spPr>
          <a:xfrm>
            <a:off x="251520" y="1052736"/>
            <a:ext cx="8640960" cy="1728192"/>
          </a:xfrm>
        </p:spPr>
        <p:txBody>
          <a:bodyPr/>
          <a:lstStyle/>
          <a:p>
            <a:r>
              <a:rPr lang="cs-CZ" sz="1400" dirty="0" smtClean="0"/>
              <a:t>Mikrotubuly tvoří dielektrické vlnovody, jimiž se šíří elektromagnetické vlny (fotony). </a:t>
            </a:r>
          </a:p>
          <a:p>
            <a:r>
              <a:rPr lang="cs-CZ" sz="1400" dirty="0" smtClean="0"/>
              <a:t>V </a:t>
            </a:r>
            <a:r>
              <a:rPr lang="cs-CZ" sz="1400" dirty="0" err="1" smtClean="0"/>
              <a:t>nanotrubičkách</a:t>
            </a:r>
            <a:r>
              <a:rPr lang="cs-CZ" sz="1400" dirty="0" smtClean="0"/>
              <a:t> existují koherentní kvantové kmity a mikrotubuly tvoří strukturu, ve které probíhá koherentní kvantový proces potřebného rozsahu pro indukci vědomí.</a:t>
            </a:r>
          </a:p>
          <a:p>
            <a:r>
              <a:rPr lang="cs-CZ" sz="1400" dirty="0" smtClean="0"/>
              <a:t>Podle </a:t>
            </a:r>
            <a:r>
              <a:rPr lang="cs-CZ" sz="1400" dirty="0" err="1" smtClean="0"/>
              <a:t>Hameroffa</a:t>
            </a:r>
            <a:r>
              <a:rPr lang="cs-CZ" sz="1400" dirty="0" smtClean="0"/>
              <a:t> se mikrotubuly chovají jako kvantové procesory, schopné přenášet velmi komplikované signály. Dvě rozdílné </a:t>
            </a:r>
            <a:r>
              <a:rPr lang="cs-CZ" sz="1400" dirty="0" err="1" smtClean="0"/>
              <a:t>konformace</a:t>
            </a:r>
            <a:r>
              <a:rPr lang="cs-CZ" sz="1400" dirty="0" smtClean="0"/>
              <a:t> molekul tubulinu poté realizují stavy 0 a 1. </a:t>
            </a:r>
          </a:p>
          <a:p>
            <a:r>
              <a:rPr lang="cs-CZ" sz="1400" dirty="0" smtClean="0"/>
              <a:t>Aby mohly být do kvantového procesu zahrnuty </a:t>
            </a:r>
            <a:r>
              <a:rPr lang="cs-CZ" sz="1400" dirty="0" err="1" smtClean="0"/>
              <a:t>konformační</a:t>
            </a:r>
            <a:r>
              <a:rPr lang="cs-CZ" sz="1400" dirty="0" smtClean="0"/>
              <a:t> změny tubulinu, je nutná další izolace       z důvodu  omezení </a:t>
            </a:r>
            <a:r>
              <a:rPr lang="cs-CZ" sz="1400" dirty="0" err="1" smtClean="0"/>
              <a:t>dekoherence</a:t>
            </a:r>
            <a:endParaRPr lang="cs-CZ" sz="1400" dirty="0" smtClean="0"/>
          </a:p>
        </p:txBody>
      </p:sp>
      <p:pic>
        <p:nvPicPr>
          <p:cNvPr id="7" name="Picture 2" descr="http://www.quantumconsciousness.org/presentations/images/slide_lecture_start.jpg"/>
          <p:cNvPicPr>
            <a:picLocks noChangeAspect="1" noChangeArrowheads="1"/>
          </p:cNvPicPr>
          <p:nvPr/>
        </p:nvPicPr>
        <p:blipFill>
          <a:blip r:embed="rId2" cstate="print"/>
          <a:srcRect/>
          <a:stretch>
            <a:fillRect/>
          </a:stretch>
        </p:blipFill>
        <p:spPr bwMode="auto">
          <a:xfrm>
            <a:off x="4537140" y="2780928"/>
            <a:ext cx="4606860" cy="4077072"/>
          </a:xfrm>
          <a:prstGeom prst="rect">
            <a:avLst/>
          </a:prstGeom>
          <a:noFill/>
        </p:spPr>
      </p:pic>
      <p:pic>
        <p:nvPicPr>
          <p:cNvPr id="6" name="Picture 2" descr="Fig 08[1]"/>
          <p:cNvPicPr>
            <a:picLocks noChangeAspect="1" noChangeArrowheads="1"/>
          </p:cNvPicPr>
          <p:nvPr/>
        </p:nvPicPr>
        <p:blipFill>
          <a:blip r:embed="rId3" cstate="print"/>
          <a:srcRect/>
          <a:stretch>
            <a:fillRect/>
          </a:stretch>
        </p:blipFill>
        <p:spPr bwMode="auto">
          <a:xfrm>
            <a:off x="0" y="2780928"/>
            <a:ext cx="4499992" cy="40770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smtClean="0">
                <a:solidFill>
                  <a:srgbClr val="FFFF00"/>
                </a:solidFill>
              </a:rPr>
              <a:t>Kvantové generátory vědomí</a:t>
            </a:r>
            <a:endParaRPr lang="cs-CZ" dirty="0">
              <a:solidFill>
                <a:srgbClr val="FFFF00"/>
              </a:solidFill>
            </a:endParaRPr>
          </a:p>
        </p:txBody>
      </p:sp>
      <p:sp>
        <p:nvSpPr>
          <p:cNvPr id="3" name="Zástupný symbol pro obsah 2"/>
          <p:cNvSpPr>
            <a:spLocks noGrp="1"/>
          </p:cNvSpPr>
          <p:nvPr>
            <p:ph idx="1"/>
          </p:nvPr>
        </p:nvSpPr>
        <p:spPr>
          <a:xfrm>
            <a:off x="467544" y="1124744"/>
            <a:ext cx="8208912" cy="3384376"/>
          </a:xfrm>
        </p:spPr>
        <p:txBody>
          <a:bodyPr/>
          <a:lstStyle/>
          <a:p>
            <a:r>
              <a:rPr lang="cs-CZ" sz="1200" dirty="0" smtClean="0"/>
              <a:t>Aby nebyl koherentní stav rozrušen termálními pohyby dříve, než může dojít k jeho spontánnímu kolapsu, je nutná jeho izolace. Této izolace je dosaženo krystalicky uspořádanou vodou na povrchu mikrotubulu o přibližné tloušťce 3 </a:t>
            </a:r>
            <a:r>
              <a:rPr lang="cs-CZ" sz="1200" dirty="0" err="1" smtClean="0"/>
              <a:t>nm</a:t>
            </a:r>
            <a:r>
              <a:rPr lang="cs-CZ" sz="1200" dirty="0" smtClean="0"/>
              <a:t>, která zabraňuje </a:t>
            </a:r>
            <a:r>
              <a:rPr lang="cs-CZ" sz="1200" dirty="0" err="1" smtClean="0"/>
              <a:t>dekoherenci</a:t>
            </a:r>
            <a:r>
              <a:rPr lang="cs-CZ" sz="1200" dirty="0" smtClean="0"/>
              <a:t> termálními pohyby. Tento poznatek představuje výsledek experimentální práce autorů </a:t>
            </a:r>
            <a:r>
              <a:rPr lang="cs-CZ" sz="1200" dirty="0" err="1" smtClean="0"/>
              <a:t>Clegg</a:t>
            </a:r>
            <a:r>
              <a:rPr lang="cs-CZ" sz="1200" dirty="0" smtClean="0"/>
              <a:t> 1983, </a:t>
            </a:r>
            <a:r>
              <a:rPr lang="cs-CZ" sz="1200" dirty="0" err="1" smtClean="0"/>
              <a:t>Jibu</a:t>
            </a:r>
            <a:r>
              <a:rPr lang="cs-CZ" sz="1200" dirty="0" smtClean="0"/>
              <a:t> 1994, </a:t>
            </a:r>
            <a:r>
              <a:rPr lang="cs-CZ" sz="1200" dirty="0" err="1" smtClean="0"/>
              <a:t>Watterson</a:t>
            </a:r>
            <a:r>
              <a:rPr lang="cs-CZ" sz="1200" dirty="0" smtClean="0"/>
              <a:t> 1996. Další izolační mechanismus (</a:t>
            </a:r>
            <a:r>
              <a:rPr lang="cs-CZ" sz="1200" dirty="0" err="1" smtClean="0"/>
              <a:t>Jibu</a:t>
            </a:r>
            <a:r>
              <a:rPr lang="cs-CZ" sz="1200" dirty="0" smtClean="0"/>
              <a:t>, </a:t>
            </a:r>
            <a:r>
              <a:rPr lang="cs-CZ" sz="1200" dirty="0" err="1" smtClean="0"/>
              <a:t>Hagan</a:t>
            </a:r>
            <a:r>
              <a:rPr lang="cs-CZ" sz="1200" dirty="0" smtClean="0"/>
              <a:t>, </a:t>
            </a:r>
            <a:r>
              <a:rPr lang="cs-CZ" sz="1200" dirty="0" err="1" smtClean="0"/>
              <a:t>Yasue</a:t>
            </a:r>
            <a:r>
              <a:rPr lang="cs-CZ" sz="1200" dirty="0" smtClean="0"/>
              <a:t> 1996) byl objeven užitím kvantové teorie pole, která předpovídá specifickou kolektivní dynamiku </a:t>
            </a:r>
            <a:r>
              <a:rPr lang="cs-CZ" sz="1200" dirty="0" err="1" smtClean="0"/>
              <a:t>superradiance</a:t>
            </a:r>
            <a:r>
              <a:rPr lang="cs-CZ" sz="1200" dirty="0" smtClean="0"/>
              <a:t>, jejímž </a:t>
            </a:r>
            <a:r>
              <a:rPr lang="cs-CZ" sz="1200" dirty="0" err="1" smtClean="0"/>
              <a:t>prostředníctvím</a:t>
            </a:r>
            <a:r>
              <a:rPr lang="cs-CZ" sz="1200" dirty="0" smtClean="0"/>
              <a:t> mohou mikrotubuly transformovat inkoherentní neuspořádanou energii (molekulární, termální nebo elektromagnetickou) na koherentní fotony uvnitř jejich dutého jádra. Čas pro generaci těchto fotonů je mnohem menší, než čas nutný pro </a:t>
            </a:r>
            <a:r>
              <a:rPr lang="cs-CZ" sz="1200" dirty="0" err="1" smtClean="0"/>
              <a:t>dekoherenci</a:t>
            </a:r>
            <a:r>
              <a:rPr lang="cs-CZ" sz="1200" dirty="0" smtClean="0"/>
              <a:t> v důsledku termálních vlivů. Vápníkové ionty vázané na aktin       a jiné cytoskeletální polymery vedou ke vzájemným reverzibilním změnám cytoplazmatických komponent </a:t>
            </a:r>
            <a:r>
              <a:rPr lang="cs-CZ" sz="1200" dirty="0" err="1" smtClean="0"/>
              <a:t>solu</a:t>
            </a:r>
            <a:r>
              <a:rPr lang="cs-CZ" sz="1200" dirty="0" smtClean="0"/>
              <a:t>       a gelu. Mikrotubuly a </a:t>
            </a:r>
            <a:r>
              <a:rPr lang="cs-CZ" sz="1200" dirty="0" err="1" smtClean="0"/>
              <a:t>MAPs</a:t>
            </a:r>
            <a:r>
              <a:rPr lang="cs-CZ" sz="1200" dirty="0" smtClean="0"/>
              <a:t> váží nebo uvolňují vápník, v důsledku toho dochází ke vzniku želatinové (gel) izolující fáze na povrchu mikrotubulu. V okolí každého mikrotubulu se vskutku nachází volné pásmo široké až 10 </a:t>
            </a:r>
            <a:r>
              <a:rPr lang="cs-CZ" sz="1200" dirty="0" err="1" smtClean="0"/>
              <a:t>nm</a:t>
            </a:r>
            <a:r>
              <a:rPr lang="cs-CZ" sz="1200" dirty="0" smtClean="0"/>
              <a:t>,        v němž není cytosol ani jiný vnitrobuněčný materiál. Právě elektrické náboje vázané na povrchu tohoto volného pásma se podílejí na přenosu informace podél mikrotubulů.</a:t>
            </a:r>
          </a:p>
          <a:p>
            <a:r>
              <a:rPr lang="cs-CZ" sz="1200" dirty="0" smtClean="0"/>
              <a:t>Jak za chvíli ukážeme, minimální počet tubulinů potřebných pro kolaps je 10</a:t>
            </a:r>
            <a:r>
              <a:rPr lang="cs-CZ" sz="1200" baseline="30000" dirty="0" smtClean="0"/>
              <a:t>9</a:t>
            </a:r>
            <a:r>
              <a:rPr lang="cs-CZ" sz="1200" dirty="0" smtClean="0"/>
              <a:t>. V jednom neuronu existuje přibližně 10</a:t>
            </a:r>
            <a:r>
              <a:rPr lang="cs-CZ" sz="1200" baseline="30000" dirty="0" smtClean="0"/>
              <a:t>7</a:t>
            </a:r>
            <a:r>
              <a:rPr lang="cs-CZ" sz="1200" dirty="0" smtClean="0"/>
              <a:t> tubulinů. Minimální počet neuronů potřebných pro objektivní redukci a indukci vědomí je tedy řádu 10</a:t>
            </a:r>
            <a:r>
              <a:rPr lang="cs-CZ" sz="1200" baseline="30000" dirty="0" smtClean="0"/>
              <a:t>2</a:t>
            </a:r>
            <a:r>
              <a:rPr lang="cs-CZ" sz="1200" dirty="0" smtClean="0"/>
              <a:t>.</a:t>
            </a:r>
          </a:p>
        </p:txBody>
      </p:sp>
      <p:pic>
        <p:nvPicPr>
          <p:cNvPr id="4099" name="Picture 3" descr="H:\Psychofyzika\Kvantovka\sejmout0016.jpg"/>
          <p:cNvPicPr>
            <a:picLocks noChangeAspect="1" noChangeArrowheads="1"/>
          </p:cNvPicPr>
          <p:nvPr/>
        </p:nvPicPr>
        <p:blipFill>
          <a:blip r:embed="rId2" cstate="print"/>
          <a:srcRect l="55692" t="5449" r="11021" b="59122"/>
          <a:stretch>
            <a:fillRect/>
          </a:stretch>
        </p:blipFill>
        <p:spPr bwMode="auto">
          <a:xfrm>
            <a:off x="5004048" y="4058884"/>
            <a:ext cx="3168352" cy="2677416"/>
          </a:xfrm>
          <a:prstGeom prst="rect">
            <a:avLst/>
          </a:prstGeom>
          <a:noFill/>
        </p:spPr>
      </p:pic>
      <p:pic>
        <p:nvPicPr>
          <p:cNvPr id="6" name="Picture 3" descr="33start"/>
          <p:cNvPicPr>
            <a:picLocks noChangeAspect="1" noChangeArrowheads="1"/>
          </p:cNvPicPr>
          <p:nvPr/>
        </p:nvPicPr>
        <p:blipFill>
          <a:blip r:embed="rId3" cstate="print"/>
          <a:srcRect/>
          <a:stretch>
            <a:fillRect/>
          </a:stretch>
        </p:blipFill>
        <p:spPr bwMode="auto">
          <a:xfrm>
            <a:off x="965206" y="4075924"/>
            <a:ext cx="902065" cy="2593436"/>
          </a:xfrm>
          <a:prstGeom prst="rect">
            <a:avLst/>
          </a:prstGeom>
          <a:noFill/>
        </p:spPr>
      </p:pic>
      <p:pic>
        <p:nvPicPr>
          <p:cNvPr id="8" name="Picture 4" descr="5start"/>
          <p:cNvPicPr>
            <a:picLocks noChangeAspect="1" noChangeArrowheads="1"/>
          </p:cNvPicPr>
          <p:nvPr/>
        </p:nvPicPr>
        <p:blipFill>
          <a:blip r:embed="rId4" cstate="print"/>
          <a:srcRect/>
          <a:stretch>
            <a:fillRect/>
          </a:stretch>
        </p:blipFill>
        <p:spPr bwMode="auto">
          <a:xfrm>
            <a:off x="1873728" y="4077072"/>
            <a:ext cx="868792" cy="2592288"/>
          </a:xfrm>
          <a:prstGeom prst="rect">
            <a:avLst/>
          </a:prstGeom>
          <a:noFill/>
        </p:spPr>
      </p:pic>
      <p:pic>
        <p:nvPicPr>
          <p:cNvPr id="9" name="Picture 5" descr="8start"/>
          <p:cNvPicPr>
            <a:picLocks noChangeAspect="1" noChangeArrowheads="1"/>
          </p:cNvPicPr>
          <p:nvPr/>
        </p:nvPicPr>
        <p:blipFill>
          <a:blip r:embed="rId5" cstate="print"/>
          <a:srcRect/>
          <a:stretch>
            <a:fillRect/>
          </a:stretch>
        </p:blipFill>
        <p:spPr bwMode="auto">
          <a:xfrm>
            <a:off x="2771800" y="4077072"/>
            <a:ext cx="1008112" cy="2592288"/>
          </a:xfrm>
          <a:prstGeom prst="rect">
            <a:avLst/>
          </a:prstGeom>
          <a:noFill/>
        </p:spPr>
      </p:pic>
      <p:pic>
        <p:nvPicPr>
          <p:cNvPr id="10" name="Picture 6" descr="13start"/>
          <p:cNvPicPr>
            <a:picLocks noChangeAspect="1" noChangeArrowheads="1"/>
          </p:cNvPicPr>
          <p:nvPr/>
        </p:nvPicPr>
        <p:blipFill>
          <a:blip r:embed="rId6" cstate="print"/>
          <a:srcRect/>
          <a:stretch>
            <a:fillRect/>
          </a:stretch>
        </p:blipFill>
        <p:spPr bwMode="auto">
          <a:xfrm>
            <a:off x="3808715" y="4077072"/>
            <a:ext cx="1006512" cy="2592288"/>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8229600" cy="1143000"/>
          </a:xfrm>
        </p:spPr>
        <p:txBody>
          <a:bodyPr/>
          <a:lstStyle/>
          <a:p>
            <a:r>
              <a:rPr lang="cs-CZ" sz="4000" dirty="0" smtClean="0">
                <a:solidFill>
                  <a:srgbClr val="FFFF00"/>
                </a:solidFill>
              </a:rPr>
              <a:t>Kvantové výpočty koherenční doby </a:t>
            </a:r>
            <a:endParaRPr lang="cs-CZ" sz="4000" dirty="0">
              <a:solidFill>
                <a:srgbClr val="FFFF00"/>
              </a:solidFill>
            </a:endParaRPr>
          </a:p>
        </p:txBody>
      </p:sp>
      <p:pic>
        <p:nvPicPr>
          <p:cNvPr id="1026" name="Picture 2"/>
          <p:cNvPicPr>
            <a:picLocks noChangeAspect="1" noChangeArrowheads="1"/>
          </p:cNvPicPr>
          <p:nvPr/>
        </p:nvPicPr>
        <p:blipFill>
          <a:blip r:embed="rId2" cstate="print"/>
          <a:srcRect/>
          <a:stretch>
            <a:fillRect/>
          </a:stretch>
        </p:blipFill>
        <p:spPr bwMode="auto">
          <a:xfrm>
            <a:off x="467544" y="1988840"/>
            <a:ext cx="3105150" cy="93345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67544" y="3068960"/>
            <a:ext cx="4629150" cy="75247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67544" y="3933056"/>
            <a:ext cx="2590800" cy="771525"/>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467544" y="4869160"/>
            <a:ext cx="6238875" cy="828675"/>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7020272" y="4869160"/>
            <a:ext cx="1352550" cy="1666875"/>
          </a:xfrm>
          <a:prstGeom prst="rect">
            <a:avLst/>
          </a:prstGeom>
          <a:noFill/>
          <a:ln w="9525">
            <a:noFill/>
            <a:miter lim="800000"/>
            <a:headEnd/>
            <a:tailEnd/>
          </a:ln>
        </p:spPr>
      </p:pic>
      <p:pic>
        <p:nvPicPr>
          <p:cNvPr id="1031" name="Picture 7"/>
          <p:cNvPicPr>
            <a:picLocks noChangeAspect="1" noChangeArrowheads="1"/>
          </p:cNvPicPr>
          <p:nvPr/>
        </p:nvPicPr>
        <p:blipFill>
          <a:blip r:embed="rId7" cstate="print"/>
          <a:srcRect/>
          <a:stretch>
            <a:fillRect/>
          </a:stretch>
        </p:blipFill>
        <p:spPr bwMode="auto">
          <a:xfrm>
            <a:off x="467544" y="5877272"/>
            <a:ext cx="962025" cy="742950"/>
          </a:xfrm>
          <a:prstGeom prst="rect">
            <a:avLst/>
          </a:prstGeom>
          <a:noFill/>
          <a:ln w="9525">
            <a:noFill/>
            <a:miter lim="800000"/>
            <a:headEnd/>
            <a:tailEnd/>
          </a:ln>
        </p:spPr>
      </p:pic>
      <p:pic>
        <p:nvPicPr>
          <p:cNvPr id="11" name="Picture 7"/>
          <p:cNvPicPr>
            <a:picLocks noChangeAspect="1" noChangeArrowheads="1"/>
          </p:cNvPicPr>
          <p:nvPr/>
        </p:nvPicPr>
        <p:blipFill>
          <a:blip r:embed="rId8" cstate="print"/>
          <a:srcRect/>
          <a:stretch>
            <a:fillRect/>
          </a:stretch>
        </p:blipFill>
        <p:spPr bwMode="auto">
          <a:xfrm>
            <a:off x="1619672" y="6309320"/>
            <a:ext cx="857250" cy="285750"/>
          </a:xfrm>
          <a:prstGeom prst="rect">
            <a:avLst/>
          </a:prstGeom>
          <a:noFill/>
          <a:ln w="9525">
            <a:noFill/>
            <a:miter lim="800000"/>
            <a:headEnd/>
            <a:tailEnd/>
          </a:ln>
        </p:spPr>
      </p:pic>
      <p:pic>
        <p:nvPicPr>
          <p:cNvPr id="1033" name="Picture 9" descr="http://sharetv.org/images/person/max_tegmark.jpg">
            <a:hlinkClick r:id="rId9"/>
          </p:cNvPr>
          <p:cNvPicPr>
            <a:picLocks noChangeAspect="1" noChangeArrowheads="1"/>
          </p:cNvPicPr>
          <p:nvPr/>
        </p:nvPicPr>
        <p:blipFill>
          <a:blip r:embed="rId10" cstate="print"/>
          <a:srcRect/>
          <a:stretch>
            <a:fillRect/>
          </a:stretch>
        </p:blipFill>
        <p:spPr bwMode="auto">
          <a:xfrm>
            <a:off x="6588224" y="1940835"/>
            <a:ext cx="1785367" cy="2380490"/>
          </a:xfrm>
          <a:prstGeom prst="rect">
            <a:avLst/>
          </a:prstGeom>
          <a:noFill/>
        </p:spPr>
      </p:pic>
      <p:sp>
        <p:nvSpPr>
          <p:cNvPr id="13" name="Obdélník 12"/>
          <p:cNvSpPr/>
          <p:nvPr/>
        </p:nvSpPr>
        <p:spPr>
          <a:xfrm>
            <a:off x="6300192" y="4365104"/>
            <a:ext cx="2373277" cy="369332"/>
          </a:xfrm>
          <a:prstGeom prst="rect">
            <a:avLst/>
          </a:prstGeom>
        </p:spPr>
        <p:txBody>
          <a:bodyPr wrap="none">
            <a:spAutoFit/>
          </a:bodyPr>
          <a:lstStyle/>
          <a:p>
            <a:r>
              <a:rPr lang="en-US" dirty="0" smtClean="0"/>
              <a:t>Max </a:t>
            </a:r>
            <a:r>
              <a:rPr lang="en-US" dirty="0" err="1" smtClean="0"/>
              <a:t>Tegmark</a:t>
            </a:r>
            <a:r>
              <a:rPr lang="en-US" dirty="0" smtClean="0"/>
              <a:t> (1967)</a:t>
            </a:r>
            <a:endParaRPr lang="cs-CZ" dirty="0"/>
          </a:p>
        </p:txBody>
      </p:sp>
      <p:sp>
        <p:nvSpPr>
          <p:cNvPr id="12" name="TextovéPole 11"/>
          <p:cNvSpPr txBox="1"/>
          <p:nvPr/>
        </p:nvSpPr>
        <p:spPr>
          <a:xfrm>
            <a:off x="323528" y="1484784"/>
            <a:ext cx="8352928" cy="369332"/>
          </a:xfrm>
          <a:prstGeom prst="rect">
            <a:avLst/>
          </a:prstGeom>
          <a:noFill/>
        </p:spPr>
        <p:txBody>
          <a:bodyPr wrap="square" rtlCol="0">
            <a:spAutoFit/>
          </a:bodyPr>
          <a:lstStyle/>
          <a:p>
            <a:pPr algn="l"/>
            <a:r>
              <a:rPr lang="cs-CZ" dirty="0" smtClean="0"/>
              <a:t>Zahrnují gravitaci, termodynamiku, elektrodynamiku i kvantovou teorii pole</a:t>
            </a:r>
            <a:endParaRPr lang="cs-CZ"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smtClean="0">
                <a:solidFill>
                  <a:srgbClr val="FFFF00"/>
                </a:solidFill>
              </a:rPr>
              <a:t>Kvantové generátory vědomí</a:t>
            </a:r>
            <a:endParaRPr lang="cs-CZ" dirty="0">
              <a:solidFill>
                <a:srgbClr val="FFFF00"/>
              </a:solidFill>
            </a:endParaRPr>
          </a:p>
        </p:txBody>
      </p:sp>
      <p:pic>
        <p:nvPicPr>
          <p:cNvPr id="1026" name="Picture 2" descr="E:\Psychofyzika\Kvantovka\sejmout0017.jpg"/>
          <p:cNvPicPr>
            <a:picLocks noChangeAspect="1" noChangeArrowheads="1"/>
          </p:cNvPicPr>
          <p:nvPr/>
        </p:nvPicPr>
        <p:blipFill>
          <a:blip r:embed="rId2" cstate="print">
            <a:lum bright="-20000" contrast="65000"/>
          </a:blip>
          <a:srcRect l="54802" t="5449" r="5185" b="7496"/>
          <a:stretch>
            <a:fillRect/>
          </a:stretch>
        </p:blipFill>
        <p:spPr bwMode="auto">
          <a:xfrm>
            <a:off x="5364088" y="1127624"/>
            <a:ext cx="3240360" cy="5573420"/>
          </a:xfrm>
          <a:prstGeom prst="rect">
            <a:avLst/>
          </a:prstGeom>
          <a:noFill/>
        </p:spPr>
      </p:pic>
      <p:sp>
        <p:nvSpPr>
          <p:cNvPr id="5" name="TextovéPole 4"/>
          <p:cNvSpPr txBox="1"/>
          <p:nvPr/>
        </p:nvSpPr>
        <p:spPr>
          <a:xfrm>
            <a:off x="539552" y="1124744"/>
            <a:ext cx="4680520" cy="5632311"/>
          </a:xfrm>
          <a:prstGeom prst="rect">
            <a:avLst/>
          </a:prstGeom>
          <a:noFill/>
        </p:spPr>
        <p:txBody>
          <a:bodyPr wrap="square" rtlCol="0">
            <a:spAutoFit/>
          </a:bodyPr>
          <a:lstStyle/>
          <a:p>
            <a:pPr algn="l"/>
            <a:r>
              <a:rPr lang="cs-CZ" dirty="0" smtClean="0"/>
              <a:t>Experimenty Benjamina </a:t>
            </a:r>
            <a:r>
              <a:rPr lang="cs-CZ" dirty="0" err="1" smtClean="0"/>
              <a:t>Libeta</a:t>
            </a:r>
            <a:r>
              <a:rPr lang="cs-CZ" dirty="0" smtClean="0"/>
              <a:t> a H. H. </a:t>
            </a:r>
            <a:r>
              <a:rPr lang="cs-CZ" dirty="0" err="1" smtClean="0"/>
              <a:t>Kornhubera</a:t>
            </a:r>
            <a:r>
              <a:rPr lang="cs-CZ" dirty="0" smtClean="0"/>
              <a:t> potvrzují teoretické předpovědi kvantové teorie vědomí. V těchto experimentech se např. daří zablokovat uvědomění si stimulu až do doby půl sekundy poté, co daný stimul nastal. Pakliže stimul zablokován nebyl, věří testovaný subjekt, že stimul nastal ve stejném čase, kdy byl fyzicky vyvolán. Přesto však může být jeho uvědomění uměle zablokováno ještě půl sekundy po jeho skutečném vyvolání.</a:t>
            </a:r>
          </a:p>
          <a:p>
            <a:pPr algn="l"/>
            <a:r>
              <a:rPr lang="cs-CZ" dirty="0" smtClean="0"/>
              <a:t>Jiné experimenty naznačují, že vědomý volní akt potřebuje ke své realizaci dokonce celou jednu sekundu. Elektrická aktivita mozku je měřitelná plnou sekundu před tím, než si testovaný subjekt uvědomí, že uskutečnil volní rozhodnutí. Uvědomění si svobodného rozhodnutí tak vyžaduje cca. sekundovou práci generátoru vědomí.</a:t>
            </a:r>
            <a:endParaRPr lang="cs-CZ" dirty="0"/>
          </a:p>
        </p:txBody>
      </p:sp>
      <p:sp>
        <p:nvSpPr>
          <p:cNvPr id="6" name="Obdélník 5"/>
          <p:cNvSpPr/>
          <p:nvPr/>
        </p:nvSpPr>
        <p:spPr bwMode="auto">
          <a:xfrm>
            <a:off x="5436096" y="5085184"/>
            <a:ext cx="288032" cy="144016"/>
          </a:xfrm>
          <a:prstGeom prst="rect">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sz="3200" dirty="0" smtClean="0">
                <a:solidFill>
                  <a:srgbClr val="FFFF00"/>
                </a:solidFill>
              </a:rPr>
              <a:t>Počítače první generace – MANIAC (1950)</a:t>
            </a:r>
            <a:endParaRPr lang="cs-CZ" sz="3200" dirty="0">
              <a:solidFill>
                <a:srgbClr val="FFFF00"/>
              </a:solidFill>
            </a:endParaRPr>
          </a:p>
        </p:txBody>
      </p:sp>
      <p:pic>
        <p:nvPicPr>
          <p:cNvPr id="36866" name="Picture 2" descr="C:\Users\Mgr. Zoevistian\Desktop\Historie počítačů\225px-JohnvonNeumann-LosAlamos.gif"/>
          <p:cNvPicPr>
            <a:picLocks noChangeAspect="1" noChangeArrowheads="1"/>
          </p:cNvPicPr>
          <p:nvPr/>
        </p:nvPicPr>
        <p:blipFill>
          <a:blip r:embed="rId2" cstate="print"/>
          <a:srcRect/>
          <a:stretch>
            <a:fillRect/>
          </a:stretch>
        </p:blipFill>
        <p:spPr bwMode="auto">
          <a:xfrm>
            <a:off x="467544" y="1196752"/>
            <a:ext cx="2016224" cy="2616611"/>
          </a:xfrm>
          <a:prstGeom prst="rect">
            <a:avLst/>
          </a:prstGeom>
          <a:noFill/>
        </p:spPr>
      </p:pic>
      <p:sp>
        <p:nvSpPr>
          <p:cNvPr id="6" name="TextovéPole 5"/>
          <p:cNvSpPr txBox="1"/>
          <p:nvPr/>
        </p:nvSpPr>
        <p:spPr>
          <a:xfrm>
            <a:off x="323528" y="4549676"/>
            <a:ext cx="2520280" cy="2308324"/>
          </a:xfrm>
          <a:prstGeom prst="rect">
            <a:avLst/>
          </a:prstGeom>
          <a:noFill/>
        </p:spPr>
        <p:txBody>
          <a:bodyPr wrap="square" rtlCol="0">
            <a:spAutoFit/>
          </a:bodyPr>
          <a:lstStyle/>
          <a:p>
            <a:pPr algn="l"/>
            <a:r>
              <a:rPr lang="cs-CZ" dirty="0" smtClean="0"/>
              <a:t>První počítač založený na binárním kódu        a </a:t>
            </a:r>
            <a:r>
              <a:rPr lang="cs-CZ" dirty="0" err="1" smtClean="0"/>
              <a:t>von</a:t>
            </a:r>
            <a:r>
              <a:rPr lang="cs-CZ" dirty="0" smtClean="0"/>
              <a:t> Neumannově architektuře. 10 000 operací za sekundu.</a:t>
            </a:r>
          </a:p>
          <a:p>
            <a:pPr algn="l"/>
            <a:r>
              <a:rPr lang="cs-CZ" dirty="0" smtClean="0"/>
              <a:t>Použit pro výpočet konstrukce první vodíkové bomby.</a:t>
            </a:r>
            <a:endParaRPr lang="cs-CZ" dirty="0"/>
          </a:p>
        </p:txBody>
      </p:sp>
      <p:sp>
        <p:nvSpPr>
          <p:cNvPr id="7" name="TextovéPole 6"/>
          <p:cNvSpPr txBox="1"/>
          <p:nvPr/>
        </p:nvSpPr>
        <p:spPr>
          <a:xfrm>
            <a:off x="323528" y="3861048"/>
            <a:ext cx="2232248" cy="646331"/>
          </a:xfrm>
          <a:prstGeom prst="rect">
            <a:avLst/>
          </a:prstGeom>
          <a:noFill/>
        </p:spPr>
        <p:txBody>
          <a:bodyPr wrap="square" rtlCol="0">
            <a:spAutoFit/>
          </a:bodyPr>
          <a:lstStyle/>
          <a:p>
            <a:pPr algn="l"/>
            <a:r>
              <a:rPr lang="cs-CZ" dirty="0" smtClean="0"/>
              <a:t>John </a:t>
            </a:r>
            <a:r>
              <a:rPr lang="cs-CZ" dirty="0" err="1" smtClean="0"/>
              <a:t>von</a:t>
            </a:r>
            <a:r>
              <a:rPr lang="cs-CZ" dirty="0" smtClean="0"/>
              <a:t> Neumann</a:t>
            </a:r>
          </a:p>
          <a:p>
            <a:pPr algn="l"/>
            <a:r>
              <a:rPr lang="cs-CZ" dirty="0" smtClean="0"/>
              <a:t>(1903 – 1957)</a:t>
            </a:r>
            <a:endParaRPr lang="cs-CZ" dirty="0"/>
          </a:p>
        </p:txBody>
      </p:sp>
      <p:pic>
        <p:nvPicPr>
          <p:cNvPr id="17410" name="Picture 2" descr="http://library.sciencemadness.org/lanl1_a/LANL_50th_Articles/ManiacL.GIF"/>
          <p:cNvPicPr>
            <a:picLocks noChangeAspect="1" noChangeArrowheads="1"/>
          </p:cNvPicPr>
          <p:nvPr/>
        </p:nvPicPr>
        <p:blipFill>
          <a:blip r:embed="rId3" cstate="print"/>
          <a:srcRect/>
          <a:stretch>
            <a:fillRect/>
          </a:stretch>
        </p:blipFill>
        <p:spPr bwMode="auto">
          <a:xfrm>
            <a:off x="2749720" y="1196752"/>
            <a:ext cx="5979464" cy="5184576"/>
          </a:xfrm>
          <a:prstGeom prst="rect">
            <a:avLst/>
          </a:prstGeom>
          <a:noFill/>
        </p:spPr>
      </p:pic>
      <p:sp>
        <p:nvSpPr>
          <p:cNvPr id="8" name="TextovéPole 7"/>
          <p:cNvSpPr txBox="1"/>
          <p:nvPr/>
        </p:nvSpPr>
        <p:spPr>
          <a:xfrm>
            <a:off x="2699792" y="6381328"/>
            <a:ext cx="5976664" cy="369332"/>
          </a:xfrm>
          <a:prstGeom prst="rect">
            <a:avLst/>
          </a:prstGeom>
          <a:noFill/>
        </p:spPr>
        <p:txBody>
          <a:bodyPr wrap="square" rtlCol="0">
            <a:spAutoFit/>
          </a:bodyPr>
          <a:lstStyle/>
          <a:p>
            <a:pPr algn="l"/>
            <a:r>
              <a:rPr lang="cs-CZ" dirty="0" smtClean="0"/>
              <a:t>Program se ukládal do paměti přímo z klávesnice</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487025"/>
            <a:ext cx="9144000" cy="6555641"/>
          </a:xfrm>
          <a:prstGeom prst="rect">
            <a:avLst/>
          </a:prstGeom>
        </p:spPr>
        <p:txBody>
          <a:bodyPr wrap="square">
            <a:spAutoFit/>
          </a:bodyPr>
          <a:lstStyle/>
          <a:p>
            <a:pPr algn="l"/>
            <a:r>
              <a:rPr lang="cs-CZ" sz="1200" dirty="0" smtClean="0"/>
              <a:t>Aktivity anestetik a halucinogenů v hydrofobních oblastech membránových receptorů a kanálů u tubulinů a jiných proteinů vykazují retardaci mobility dipólů elektronů v hydrofobních oblastech čímž inhibují </a:t>
            </a:r>
            <a:r>
              <a:rPr lang="cs-CZ" sz="1200" dirty="0" err="1" smtClean="0"/>
              <a:t>konformační</a:t>
            </a:r>
            <a:r>
              <a:rPr lang="cs-CZ" sz="1200" dirty="0" smtClean="0"/>
              <a:t> dynamiku. V důsledku toho mohou redukovat, nebo zabránit kvantové superpozici a koherenci. Ztráta nebo oslabení vědomí v anestezii ukazují na souvislost kvantové koherentní dynamiky v mikrotubulech mozkových neuronů a vědomí.</a:t>
            </a:r>
            <a:br>
              <a:rPr lang="cs-CZ" sz="1200" dirty="0" smtClean="0"/>
            </a:br>
            <a:r>
              <a:rPr lang="cs-CZ" sz="1200" dirty="0" smtClean="0"/>
              <a:t>Uvažujme kvantovou superpozici w|A&gt; + z|B&gt;, kde w a z jsou komplexní čísla, dvou makroskopicky odlišitelných kvantových stavů |A&gt; </a:t>
            </a:r>
            <a:r>
              <a:rPr lang="cs-CZ" sz="1200" dirty="0" err="1" smtClean="0"/>
              <a:t>a</a:t>
            </a:r>
            <a:r>
              <a:rPr lang="cs-CZ" sz="1200" dirty="0" smtClean="0"/>
              <a:t> |B&gt;. Ve </a:t>
            </a:r>
            <a:r>
              <a:rPr lang="cs-CZ" sz="1200" dirty="0" err="1" smtClean="0"/>
              <a:t>standartní</a:t>
            </a:r>
            <a:r>
              <a:rPr lang="cs-CZ" sz="1200" dirty="0" smtClean="0"/>
              <a:t> kvantové teorii při absenci působení vnějšího prostředí, trvá uvedená superpozice neomezeně dlouho. Za čas t přejde |A&gt; do stavu |</a:t>
            </a:r>
            <a:r>
              <a:rPr lang="cs-CZ" sz="1200" dirty="0" err="1" smtClean="0"/>
              <a:t>At</a:t>
            </a:r>
            <a:r>
              <a:rPr lang="cs-CZ" sz="1200" dirty="0" smtClean="0"/>
              <a:t>&gt; a stav |B&gt; do stavu |</a:t>
            </a:r>
            <a:r>
              <a:rPr lang="cs-CZ" sz="1200" dirty="0" err="1" smtClean="0"/>
              <a:t>Bt</a:t>
            </a:r>
            <a:r>
              <a:rPr lang="cs-CZ" sz="1200" dirty="0" smtClean="0"/>
              <a:t>&gt;, pak kvantová superpozice stavů w|A&gt; + z|B&gt; přejde do stavu </a:t>
            </a:r>
          </a:p>
          <a:p>
            <a:pPr algn="l"/>
            <a:r>
              <a:rPr lang="cs-CZ" sz="1200" dirty="0" smtClean="0"/>
              <a:t>w|</a:t>
            </a:r>
            <a:r>
              <a:rPr lang="cs-CZ" sz="1200" dirty="0" err="1" smtClean="0"/>
              <a:t>At</a:t>
            </a:r>
            <a:r>
              <a:rPr lang="cs-CZ" sz="1200" dirty="0" smtClean="0"/>
              <a:t>&gt; + z|</a:t>
            </a:r>
            <a:r>
              <a:rPr lang="cs-CZ" sz="1200" dirty="0" err="1" smtClean="0"/>
              <a:t>Bt</a:t>
            </a:r>
            <a:r>
              <a:rPr lang="cs-CZ" sz="1200" dirty="0" smtClean="0"/>
              <a:t>&gt; na základě deterministického časového vývoje, daného </a:t>
            </a:r>
            <a:r>
              <a:rPr lang="cs-CZ" sz="1200" dirty="0" err="1" smtClean="0"/>
              <a:t>Schrödingerovou</a:t>
            </a:r>
            <a:r>
              <a:rPr lang="cs-CZ" sz="1200" dirty="0" smtClean="0"/>
              <a:t> časovou rovnicí. Na základě kriterií objektivní redukce, nebo jinak řečeno spontánního kolapsu, existuje v případě makroskopické kvantové superpozice nestabilita stavu i v případě izolovanosti od vnějšího prostředí, srovnatelná například se spontánní nestabilitou radioaktivních atomů. Dochází tak po čase t, který vymezuje oblast stability ke spontánnímu kolapsu (redukci) vlnové funkce (kvantového stavu). Každému stavu |A&gt; </a:t>
            </a:r>
          </a:p>
          <a:p>
            <a:pPr algn="l"/>
            <a:r>
              <a:rPr lang="cs-CZ" sz="1200" dirty="0" smtClean="0"/>
              <a:t>a |B&gt; odpovídá určitá energetická distribuce a definovaná prostoročasová geometrie. Stavu w|A&gt; + z|B&gt; pak odpovídá superpozice různých prostoročasových geometrií. Gravitační vlastní energie stavu odpovídá rozdílu hmotnostně-energetické distribuce dané stavem |A&gt; </a:t>
            </a:r>
            <a:r>
              <a:rPr lang="cs-CZ" sz="1200" dirty="0" err="1" smtClean="0"/>
              <a:t>a</a:t>
            </a:r>
            <a:r>
              <a:rPr lang="cs-CZ" sz="1200" dirty="0" smtClean="0"/>
              <a:t> stavem |B&gt;. Velikost tohoto rozdílu determinuje spontánní redukci v čase T superponovaného stavu w|A&gt; + z|B&gt; do jednoho ze stavů, |A&gt; nebo |B&gt;. V případě, že |A&gt; </a:t>
            </a:r>
            <a:r>
              <a:rPr lang="cs-CZ" sz="1200" dirty="0" err="1" smtClean="0"/>
              <a:t>a</a:t>
            </a:r>
            <a:r>
              <a:rPr lang="cs-CZ" sz="1200" dirty="0" smtClean="0"/>
              <a:t> |B&gt; představují </a:t>
            </a:r>
            <a:r>
              <a:rPr lang="cs-CZ" sz="1200" dirty="0" err="1" smtClean="0"/>
              <a:t>konformační</a:t>
            </a:r>
            <a:r>
              <a:rPr lang="cs-CZ" sz="1200" dirty="0" smtClean="0"/>
              <a:t> stavy tubulinů alfa a beta uvnitř mikrotubulu, pak w|A&gt; + z|B&gt; představuje koherentní superponovaný stav tubulinů. </a:t>
            </a:r>
            <a:r>
              <a:rPr lang="cs-CZ" sz="1200" dirty="0" err="1" smtClean="0"/>
              <a:t>nA</a:t>
            </a:r>
            <a:r>
              <a:rPr lang="cs-CZ" sz="1200" dirty="0" smtClean="0"/>
              <a:t> je počet tubulinů ve stavu |A&gt; </a:t>
            </a:r>
            <a:r>
              <a:rPr lang="cs-CZ" sz="1200" dirty="0" err="1" smtClean="0"/>
              <a:t>a</a:t>
            </a:r>
            <a:r>
              <a:rPr lang="cs-CZ" sz="1200" dirty="0" smtClean="0"/>
              <a:t> </a:t>
            </a:r>
            <a:r>
              <a:rPr lang="cs-CZ" sz="1200" dirty="0" err="1" smtClean="0"/>
              <a:t>nB</a:t>
            </a:r>
            <a:r>
              <a:rPr lang="cs-CZ" sz="1200" dirty="0" smtClean="0"/>
              <a:t> je počet tubulinů ve stavu |B&gt; před tím než dojde k </a:t>
            </a:r>
            <a:r>
              <a:rPr lang="cs-CZ" sz="1200" dirty="0" err="1" smtClean="0"/>
              <a:t>Bose</a:t>
            </a:r>
            <a:r>
              <a:rPr lang="cs-CZ" sz="1200" dirty="0" smtClean="0"/>
              <a:t>-Einsteinově kondenzaci, ve které již nejsou stavy |A&gt; </a:t>
            </a:r>
            <a:r>
              <a:rPr lang="cs-CZ" sz="1200" dirty="0" err="1" smtClean="0"/>
              <a:t>a</a:t>
            </a:r>
            <a:r>
              <a:rPr lang="cs-CZ" sz="1200" dirty="0" smtClean="0"/>
              <a:t> |B&gt; rozlišeny, kde </a:t>
            </a:r>
            <a:r>
              <a:rPr lang="cs-CZ" sz="1200" dirty="0" err="1" smtClean="0"/>
              <a:t>nA</a:t>
            </a:r>
            <a:r>
              <a:rPr lang="cs-CZ" sz="1200" dirty="0" smtClean="0"/>
              <a:t> +</a:t>
            </a:r>
            <a:r>
              <a:rPr lang="cs-CZ" sz="1200" dirty="0" err="1" smtClean="0"/>
              <a:t>nB</a:t>
            </a:r>
            <a:r>
              <a:rPr lang="cs-CZ" sz="1200" dirty="0" smtClean="0"/>
              <a:t> je počet tubulinů zúčastněných na koherentním stavu. Po čase T se stav w|A&gt; + z|B&gt; redukuje tak, že vzniká určitý počet tubulinů ve stavu |A&gt; </a:t>
            </a:r>
          </a:p>
          <a:p>
            <a:pPr algn="l"/>
            <a:r>
              <a:rPr lang="cs-CZ" sz="1200" dirty="0" smtClean="0"/>
              <a:t>a určitý počet tubulinů ve stavu |B&gt; obecně s jiným rozložením alfa a beta stavů v prostoru mikrotubulu, které vytváří </a:t>
            </a:r>
            <a:r>
              <a:rPr lang="cs-CZ" sz="1200" dirty="0" err="1" smtClean="0"/>
              <a:t>konformační</a:t>
            </a:r>
            <a:r>
              <a:rPr lang="cs-CZ" sz="1200" dirty="0" smtClean="0"/>
              <a:t> vzorce, než před vznikem koherentního stavu. Čas T představuje přechod od předvědomých událostí k vědomí. Stav kolapsu představuje moment vědomé zkušenosti stavu "nyní" v toku času. Předvědomé procesy představují procesy kvantové informace, nevědomé procesy fungují na principu deterministického počítače. Vědomí tak představuje kvantově gravitační </a:t>
            </a:r>
            <a:r>
              <a:rPr lang="cs-CZ" sz="1200" dirty="0" err="1" smtClean="0"/>
              <a:t>perturbance</a:t>
            </a:r>
            <a:r>
              <a:rPr lang="cs-CZ" sz="1200" dirty="0" smtClean="0"/>
              <a:t> prostoročasové geometrie. Vlastní gravitační energie </a:t>
            </a:r>
            <a:r>
              <a:rPr lang="cs-CZ" sz="1200" dirty="0" smtClean="0">
                <a:sym typeface="Symbol"/>
              </a:rPr>
              <a:t></a:t>
            </a:r>
            <a:r>
              <a:rPr lang="cs-CZ" sz="1200" dirty="0" smtClean="0"/>
              <a:t>E jejíž </a:t>
            </a:r>
            <a:r>
              <a:rPr lang="cs-CZ" sz="1200" dirty="0" err="1" smtClean="0"/>
              <a:t>delokalizace</a:t>
            </a:r>
            <a:r>
              <a:rPr lang="cs-CZ" sz="1200" dirty="0" smtClean="0"/>
              <a:t> za čas </a:t>
            </a:r>
            <a:r>
              <a:rPr lang="cs-CZ" sz="1200" dirty="0" smtClean="0">
                <a:sym typeface="Symbol"/>
              </a:rPr>
              <a:t></a:t>
            </a:r>
            <a:r>
              <a:rPr lang="cs-CZ" sz="1200" dirty="0" smtClean="0"/>
              <a:t>T způsobí dostatečnou </a:t>
            </a:r>
            <a:r>
              <a:rPr lang="cs-CZ" sz="1200" dirty="0" err="1" smtClean="0"/>
              <a:t>perturbanci</a:t>
            </a:r>
            <a:r>
              <a:rPr lang="cs-CZ" sz="1200" dirty="0" smtClean="0"/>
              <a:t> prostoročasu, je dána relací neurčitosti </a:t>
            </a:r>
            <a:r>
              <a:rPr lang="cs-CZ" sz="1200" dirty="0" smtClean="0">
                <a:sym typeface="Symbol"/>
              </a:rPr>
              <a:t></a:t>
            </a:r>
            <a:r>
              <a:rPr lang="cs-CZ" sz="1200" dirty="0" smtClean="0"/>
              <a:t>E ~ </a:t>
            </a:r>
            <a:r>
              <a:rPr lang="cs-CZ" sz="1200" i="1" dirty="0" smtClean="0"/>
              <a:t>h</a:t>
            </a:r>
            <a:r>
              <a:rPr lang="cs-CZ" sz="1200" dirty="0" smtClean="0"/>
              <a:t>/</a:t>
            </a:r>
            <a:r>
              <a:rPr lang="cs-CZ" sz="1200" dirty="0" smtClean="0">
                <a:sym typeface="Symbol"/>
              </a:rPr>
              <a:t></a:t>
            </a:r>
            <a:r>
              <a:rPr lang="cs-CZ" sz="1200" dirty="0" smtClean="0"/>
              <a:t>. V </a:t>
            </a:r>
            <a:r>
              <a:rPr lang="cs-CZ" sz="1200" dirty="0" err="1" smtClean="0"/>
              <a:t>newtonské</a:t>
            </a:r>
            <a:r>
              <a:rPr lang="cs-CZ" sz="1200" dirty="0" smtClean="0"/>
              <a:t> limitě, kde m je hmotnost atomu uhlíku a r jeho poloměr je </a:t>
            </a:r>
            <a:r>
              <a:rPr lang="cs-CZ" sz="1200" dirty="0" err="1" smtClean="0"/>
              <a:t>E</a:t>
            </a:r>
            <a:r>
              <a:rPr lang="cs-CZ" sz="1200" baseline="-25000" dirty="0" err="1" smtClean="0"/>
              <a:t>c</a:t>
            </a:r>
            <a:r>
              <a:rPr lang="cs-CZ" sz="1200" baseline="-25000" dirty="0" smtClean="0"/>
              <a:t> </a:t>
            </a:r>
            <a:r>
              <a:rPr lang="cs-CZ" sz="1200" dirty="0" smtClean="0"/>
              <a:t>~ G m</a:t>
            </a:r>
            <a:r>
              <a:rPr lang="cs-CZ" sz="1200" b="1" baseline="30000" dirty="0" smtClean="0"/>
              <a:t>2</a:t>
            </a:r>
            <a:r>
              <a:rPr lang="cs-CZ" sz="1200" dirty="0" smtClean="0"/>
              <a:t> / r ~ 10</a:t>
            </a:r>
            <a:r>
              <a:rPr lang="cs-CZ" sz="1200" b="1" baseline="30000" dirty="0" smtClean="0"/>
              <a:t>- 56</a:t>
            </a:r>
            <a:r>
              <a:rPr lang="cs-CZ" sz="1200" dirty="0" smtClean="0"/>
              <a:t> kde G je gravitační konstanta. Jeden uhlíkový atom obsahuje 12 nukleonů, pro dobu koherence T = 500 </a:t>
            </a:r>
            <a:r>
              <a:rPr lang="cs-CZ" sz="1200" dirty="0" err="1" smtClean="0"/>
              <a:t>ms</a:t>
            </a:r>
            <a:r>
              <a:rPr lang="cs-CZ" sz="1200" dirty="0" smtClean="0"/>
              <a:t> dostaneme E = </a:t>
            </a:r>
            <a:r>
              <a:rPr lang="cs-CZ" sz="1200" dirty="0" err="1" smtClean="0"/>
              <a:t>n</a:t>
            </a:r>
            <a:r>
              <a:rPr lang="cs-CZ" sz="1200" baseline="-25000" dirty="0" err="1" smtClean="0"/>
              <a:t>c</a:t>
            </a:r>
            <a:r>
              <a:rPr lang="cs-CZ" sz="1200" dirty="0" err="1" smtClean="0"/>
              <a:t>E</a:t>
            </a:r>
            <a:r>
              <a:rPr lang="cs-CZ" sz="1200" baseline="-25000" dirty="0" err="1" smtClean="0"/>
              <a:t>c</a:t>
            </a:r>
            <a:r>
              <a:rPr lang="cs-CZ" sz="1200" dirty="0" smtClean="0"/>
              <a:t> = 1/T pak </a:t>
            </a:r>
            <a:r>
              <a:rPr lang="cs-CZ" sz="1200" dirty="0" err="1" smtClean="0"/>
              <a:t>n</a:t>
            </a:r>
            <a:r>
              <a:rPr lang="cs-CZ" sz="1200" baseline="-25000" dirty="0" err="1" smtClean="0"/>
              <a:t>c</a:t>
            </a:r>
            <a:r>
              <a:rPr lang="cs-CZ" sz="1200" baseline="-25000" dirty="0" smtClean="0"/>
              <a:t> </a:t>
            </a:r>
            <a:r>
              <a:rPr lang="cs-CZ" sz="1200" dirty="0" smtClean="0"/>
              <a:t>= 1/ (</a:t>
            </a:r>
            <a:r>
              <a:rPr lang="cs-CZ" sz="1200" dirty="0" err="1" smtClean="0"/>
              <a:t>E</a:t>
            </a:r>
            <a:r>
              <a:rPr lang="cs-CZ" sz="1200" baseline="-25000" dirty="0" err="1" smtClean="0"/>
              <a:t>c</a:t>
            </a:r>
            <a:r>
              <a:rPr lang="cs-CZ" sz="1200" dirty="0" smtClean="0"/>
              <a:t> T) = 1,2.10</a:t>
            </a:r>
            <a:r>
              <a:rPr lang="cs-CZ" sz="1200" b="1" baseline="30000" dirty="0" smtClean="0"/>
              <a:t>14</a:t>
            </a:r>
            <a:r>
              <a:rPr lang="cs-CZ" sz="1200" dirty="0" smtClean="0"/>
              <a:t> nukleonů. Jeden tubulin obsahuje 110 000 nukleonů, odkud vychází 10</a:t>
            </a:r>
            <a:r>
              <a:rPr lang="cs-CZ" sz="1200" baseline="30000" dirty="0" smtClean="0"/>
              <a:t>9</a:t>
            </a:r>
            <a:r>
              <a:rPr lang="cs-CZ" sz="1200" dirty="0" smtClean="0"/>
              <a:t> tubulinů pro koherentní superpozici po dobu 500 milisekund. Podle experimentálních prací </a:t>
            </a:r>
            <a:r>
              <a:rPr lang="cs-CZ" sz="1200" dirty="0" err="1" smtClean="0"/>
              <a:t>Libeta</a:t>
            </a:r>
            <a:r>
              <a:rPr lang="cs-CZ" sz="1200" dirty="0" smtClean="0"/>
              <a:t> v r. 1990, vychází charakteristický rozměr přechodu nevědomých procesů ve vědomé (doba koherence) okolo 500 </a:t>
            </a:r>
            <a:r>
              <a:rPr lang="cs-CZ" sz="1200" dirty="0" err="1" smtClean="0"/>
              <a:t>ms</a:t>
            </a:r>
            <a:r>
              <a:rPr lang="cs-CZ" sz="1200" dirty="0" smtClean="0"/>
              <a:t>. Podle Kocha z r. 1996 vychází čas 100-200 </a:t>
            </a:r>
            <a:r>
              <a:rPr lang="cs-CZ" sz="1200" dirty="0" err="1" smtClean="0"/>
              <a:t>ms</a:t>
            </a:r>
            <a:r>
              <a:rPr lang="cs-CZ" sz="1200" dirty="0" smtClean="0"/>
              <a:t>. Dochází k šíření koherence v mozku </a:t>
            </a:r>
            <a:r>
              <a:rPr lang="cs-CZ" sz="1200" dirty="0" err="1" smtClean="0"/>
              <a:t>prostředníctvím</a:t>
            </a:r>
            <a:r>
              <a:rPr lang="cs-CZ" sz="1200" dirty="0" smtClean="0"/>
              <a:t> rezonancí mezi jednotlivými tubuliny v mikrotubulu, nebo </a:t>
            </a:r>
            <a:r>
              <a:rPr lang="cs-CZ" sz="1200" dirty="0" err="1" smtClean="0"/>
              <a:t>prostředníctvím</a:t>
            </a:r>
            <a:r>
              <a:rPr lang="cs-CZ" sz="1200" dirty="0" smtClean="0"/>
              <a:t> </a:t>
            </a:r>
            <a:r>
              <a:rPr lang="cs-CZ" sz="1200" dirty="0" err="1" smtClean="0"/>
              <a:t>MAPs</a:t>
            </a:r>
            <a:r>
              <a:rPr lang="cs-CZ" sz="1200" dirty="0" smtClean="0"/>
              <a:t> tak, že se koherence uplatňuje v makroskopických rozměrech. Ke kolapsu dochází nelokálně, současně, skokem v každém místě výskytu koherence najednou. Procesem objektivní redukce (spontánního kolapsu) dochází k výběru </a:t>
            </a:r>
            <a:r>
              <a:rPr lang="cs-CZ" sz="1200" dirty="0" err="1" smtClean="0"/>
              <a:t>konformačního</a:t>
            </a:r>
            <a:r>
              <a:rPr lang="cs-CZ" sz="1200" dirty="0" smtClean="0"/>
              <a:t> vzorce (vlastního stavu). Tyto </a:t>
            </a:r>
            <a:r>
              <a:rPr lang="cs-CZ" sz="1200" dirty="0" err="1" smtClean="0"/>
              <a:t>konformační</a:t>
            </a:r>
            <a:r>
              <a:rPr lang="cs-CZ" sz="1200" dirty="0" smtClean="0"/>
              <a:t> vzorce ovlivňují funkce neuronů </a:t>
            </a:r>
            <a:r>
              <a:rPr lang="cs-CZ" sz="1200" dirty="0" err="1" smtClean="0"/>
              <a:t>prostředníctvím</a:t>
            </a:r>
            <a:r>
              <a:rPr lang="cs-CZ" sz="1200" dirty="0" smtClean="0"/>
              <a:t> </a:t>
            </a:r>
            <a:r>
              <a:rPr lang="cs-CZ" sz="1200" dirty="0" err="1" smtClean="0"/>
              <a:t>MAPs</a:t>
            </a:r>
            <a:r>
              <a:rPr lang="cs-CZ" sz="1200" dirty="0" smtClean="0"/>
              <a:t>. Popsané </a:t>
            </a:r>
            <a:r>
              <a:rPr lang="cs-CZ" sz="1200" dirty="0" err="1" smtClean="0"/>
              <a:t>mikrotubulární</a:t>
            </a:r>
            <a:r>
              <a:rPr lang="cs-CZ" sz="1200" dirty="0" smtClean="0"/>
              <a:t> aktivity dále ovládají </a:t>
            </a:r>
            <a:r>
              <a:rPr lang="cs-CZ" sz="1200" dirty="0" err="1" smtClean="0"/>
              <a:t>intraneuronální</a:t>
            </a:r>
            <a:r>
              <a:rPr lang="cs-CZ" sz="1200" dirty="0" smtClean="0"/>
              <a:t> architekturu a synaptické funkce modulací sensitivity membránových receptorů, ovlivňují iontové kanály, </a:t>
            </a:r>
            <a:r>
              <a:rPr lang="cs-CZ" sz="1200" dirty="0" err="1" smtClean="0"/>
              <a:t>exocytózu</a:t>
            </a:r>
            <a:r>
              <a:rPr lang="cs-CZ" sz="1200" dirty="0" smtClean="0"/>
              <a:t> synaptických váčků, transkripční mechanismy a regulaci axoplasmatického transportu. </a:t>
            </a:r>
            <a:endParaRPr lang="cs-CZ" dirty="0"/>
          </a:p>
        </p:txBody>
      </p:sp>
      <p:sp>
        <p:nvSpPr>
          <p:cNvPr id="5" name="TextovéPole 4"/>
          <p:cNvSpPr txBox="1"/>
          <p:nvPr/>
        </p:nvSpPr>
        <p:spPr>
          <a:xfrm>
            <a:off x="179512" y="0"/>
            <a:ext cx="8712968" cy="523220"/>
          </a:xfrm>
          <a:prstGeom prst="rect">
            <a:avLst/>
          </a:prstGeom>
          <a:noFill/>
        </p:spPr>
        <p:txBody>
          <a:bodyPr wrap="square" rtlCol="0">
            <a:spAutoFit/>
          </a:bodyPr>
          <a:lstStyle/>
          <a:p>
            <a:r>
              <a:rPr lang="cs-CZ" sz="2800" dirty="0" smtClean="0">
                <a:solidFill>
                  <a:srgbClr val="FFFF00"/>
                </a:solidFill>
              </a:rPr>
              <a:t>Kvantové generátory vědomí</a:t>
            </a:r>
            <a:endParaRPr lang="cs-CZ" sz="2800" dirty="0">
              <a:solidFill>
                <a:srgbClr val="FFFF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smtClean="0">
                <a:solidFill>
                  <a:srgbClr val="FFFF00"/>
                </a:solidFill>
              </a:rPr>
              <a:t>Kvantové generátory vědomí</a:t>
            </a:r>
            <a:endParaRPr lang="cs-CZ" dirty="0">
              <a:solidFill>
                <a:srgbClr val="FFFF00"/>
              </a:solidFill>
            </a:endParaRPr>
          </a:p>
        </p:txBody>
      </p:sp>
      <p:sp>
        <p:nvSpPr>
          <p:cNvPr id="3" name="Zástupný symbol pro obsah 2"/>
          <p:cNvSpPr>
            <a:spLocks noGrp="1"/>
          </p:cNvSpPr>
          <p:nvPr>
            <p:ph idx="1"/>
          </p:nvPr>
        </p:nvSpPr>
        <p:spPr>
          <a:xfrm>
            <a:off x="251520" y="1052736"/>
            <a:ext cx="8568952" cy="2160240"/>
          </a:xfrm>
        </p:spPr>
        <p:txBody>
          <a:bodyPr/>
          <a:lstStyle/>
          <a:p>
            <a:r>
              <a:rPr lang="cs-CZ" sz="1400" dirty="0" smtClean="0"/>
              <a:t>Zhruba po 500 </a:t>
            </a:r>
            <a:r>
              <a:rPr lang="cs-CZ" sz="1400" dirty="0" err="1" smtClean="0"/>
              <a:t>ms</a:t>
            </a:r>
            <a:r>
              <a:rPr lang="cs-CZ" sz="1400" dirty="0" smtClean="0"/>
              <a:t> se tedy kvantový výpočet, zahrnující superpozici stavů, prováže s okolím</a:t>
            </a:r>
          </a:p>
          <a:p>
            <a:r>
              <a:rPr lang="cs-CZ" sz="1400" dirty="0" smtClean="0"/>
              <a:t>Mezi paralelně jdoucími mikrotubuly vznikají interferenční paměťové stopy holografického charakteru, šířící se rychlostí minimálně 80 m/s</a:t>
            </a:r>
          </a:p>
          <a:p>
            <a:r>
              <a:rPr lang="cs-CZ" sz="1400" dirty="0" smtClean="0"/>
              <a:t>Navenek se tak </a:t>
            </a:r>
            <a:r>
              <a:rPr lang="cs-CZ" sz="1400" dirty="0" err="1" smtClean="0"/>
              <a:t>neuronální</a:t>
            </a:r>
            <a:r>
              <a:rPr lang="cs-CZ" sz="1400" dirty="0" smtClean="0"/>
              <a:t> </a:t>
            </a:r>
            <a:r>
              <a:rPr lang="cs-CZ" sz="1400" dirty="0" err="1" smtClean="0"/>
              <a:t>cytoskelet</a:t>
            </a:r>
            <a:r>
              <a:rPr lang="cs-CZ" sz="1400" dirty="0" smtClean="0"/>
              <a:t> jeví jako soustava lineárních procesorů zpracovávajících informace na molekulární úrovni, využívajících napojení procesního prvku na paměťovou jednotku (</a:t>
            </a:r>
            <a:r>
              <a:rPr lang="cs-CZ" sz="1400" dirty="0" err="1" smtClean="0"/>
              <a:t>Becker</a:t>
            </a:r>
            <a:r>
              <a:rPr lang="cs-CZ" sz="1400" dirty="0" smtClean="0"/>
              <a:t>, Oliver, Berlin)</a:t>
            </a:r>
          </a:p>
          <a:p>
            <a:r>
              <a:rPr lang="cs-CZ" sz="1400" dirty="0" smtClean="0"/>
              <a:t>Dva kanály – procesní a paměťový – v nichž postupují informace a jejich synonymní partneři navzájem antiparalelně. Jestliže dojde ke koincidenci stejných pojmů ve shodných pozicích obou kanálů, je odpovídající termín postupující procesním kanálem nahrazen jeho synonymem (</a:t>
            </a:r>
            <a:r>
              <a:rPr lang="cs-CZ" sz="1400" dirty="0" err="1" smtClean="0"/>
              <a:t>Barnett</a:t>
            </a:r>
            <a:r>
              <a:rPr lang="cs-CZ" sz="1400" dirty="0" smtClean="0"/>
              <a:t>) </a:t>
            </a:r>
          </a:p>
        </p:txBody>
      </p:sp>
      <p:pic>
        <p:nvPicPr>
          <p:cNvPr id="14338" name="Picture 2" descr="http://www.quantumconsciousness.org/penrose-hameroff/consciousevents_files/fig09.gif"/>
          <p:cNvPicPr>
            <a:picLocks noChangeAspect="1" noChangeArrowheads="1"/>
          </p:cNvPicPr>
          <p:nvPr/>
        </p:nvPicPr>
        <p:blipFill>
          <a:blip r:embed="rId2" cstate="print"/>
          <a:srcRect/>
          <a:stretch>
            <a:fillRect/>
          </a:stretch>
        </p:blipFill>
        <p:spPr bwMode="auto">
          <a:xfrm>
            <a:off x="251520" y="3284985"/>
            <a:ext cx="4320480" cy="3573016"/>
          </a:xfrm>
          <a:prstGeom prst="rect">
            <a:avLst/>
          </a:prstGeom>
          <a:noFill/>
        </p:spPr>
      </p:pic>
      <p:pic>
        <p:nvPicPr>
          <p:cNvPr id="14340" name="Picture 4" descr="http://www.quantumconsciousness.org/penrose-hameroff/quantumcomputation_files/roy9.gif"/>
          <p:cNvPicPr>
            <a:picLocks noChangeAspect="1" noChangeArrowheads="1"/>
          </p:cNvPicPr>
          <p:nvPr/>
        </p:nvPicPr>
        <p:blipFill>
          <a:blip r:embed="rId3" cstate="print"/>
          <a:srcRect/>
          <a:stretch>
            <a:fillRect/>
          </a:stretch>
        </p:blipFill>
        <p:spPr bwMode="auto">
          <a:xfrm>
            <a:off x="4716016" y="3257600"/>
            <a:ext cx="4223792" cy="36004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err="1" smtClean="0">
                <a:solidFill>
                  <a:srgbClr val="FFFF00"/>
                </a:solidFill>
              </a:rPr>
              <a:t>Barnettův</a:t>
            </a:r>
            <a:r>
              <a:rPr lang="cs-CZ" sz="3600" dirty="0" smtClean="0">
                <a:solidFill>
                  <a:srgbClr val="FFFF00"/>
                </a:solidFill>
              </a:rPr>
              <a:t> model dvoukanálového antiparalelního lineárního procesoru </a:t>
            </a:r>
            <a:endParaRPr lang="cs-CZ" sz="3600" dirty="0">
              <a:solidFill>
                <a:srgbClr val="FFFF00"/>
              </a:solidFill>
            </a:endParaRPr>
          </a:p>
        </p:txBody>
      </p:sp>
      <p:pic>
        <p:nvPicPr>
          <p:cNvPr id="96260" name="Picture 4"/>
          <p:cNvPicPr>
            <a:picLocks noChangeAspect="1" noChangeArrowheads="1"/>
          </p:cNvPicPr>
          <p:nvPr/>
        </p:nvPicPr>
        <p:blipFill>
          <a:blip r:embed="rId2" cstate="print"/>
          <a:srcRect/>
          <a:stretch>
            <a:fillRect/>
          </a:stretch>
        </p:blipFill>
        <p:spPr bwMode="auto">
          <a:xfrm>
            <a:off x="2627784" y="1772816"/>
            <a:ext cx="3924300" cy="4905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8229600" cy="1143000"/>
          </a:xfrm>
        </p:spPr>
        <p:txBody>
          <a:bodyPr/>
          <a:lstStyle/>
          <a:p>
            <a:r>
              <a:rPr lang="cs-CZ" dirty="0" smtClean="0">
                <a:solidFill>
                  <a:srgbClr val="FFFF00"/>
                </a:solidFill>
              </a:rPr>
              <a:t>Kvantové generátory vědomí</a:t>
            </a:r>
            <a:endParaRPr lang="cs-CZ" dirty="0"/>
          </a:p>
        </p:txBody>
      </p:sp>
      <p:pic>
        <p:nvPicPr>
          <p:cNvPr id="4" name="Picture 4" descr="Pore"/>
          <p:cNvPicPr>
            <a:picLocks noChangeAspect="1" noChangeArrowheads="1"/>
          </p:cNvPicPr>
          <p:nvPr/>
        </p:nvPicPr>
        <p:blipFill>
          <a:blip r:embed="rId2" cstate="print"/>
          <a:srcRect/>
          <a:stretch>
            <a:fillRect/>
          </a:stretch>
        </p:blipFill>
        <p:spPr bwMode="auto">
          <a:xfrm>
            <a:off x="179512" y="2924944"/>
            <a:ext cx="3752124" cy="3744416"/>
          </a:xfrm>
          <a:prstGeom prst="rect">
            <a:avLst/>
          </a:prstGeom>
          <a:noFill/>
        </p:spPr>
      </p:pic>
      <p:pic>
        <p:nvPicPr>
          <p:cNvPr id="7" name="Picture 2" descr="Fig-04"/>
          <p:cNvPicPr>
            <a:picLocks noChangeAspect="1" noChangeArrowheads="1"/>
          </p:cNvPicPr>
          <p:nvPr/>
        </p:nvPicPr>
        <p:blipFill>
          <a:blip r:embed="rId3" cstate="print"/>
          <a:srcRect/>
          <a:stretch>
            <a:fillRect/>
          </a:stretch>
        </p:blipFill>
        <p:spPr bwMode="auto">
          <a:xfrm>
            <a:off x="4067944" y="2924944"/>
            <a:ext cx="4950264" cy="3744416"/>
          </a:xfrm>
          <a:prstGeom prst="rect">
            <a:avLst/>
          </a:prstGeom>
          <a:noFill/>
          <a:ln w="9525">
            <a:noFill/>
            <a:miter lim="800000"/>
            <a:headEnd/>
            <a:tailEnd/>
          </a:ln>
        </p:spPr>
      </p:pic>
      <p:sp>
        <p:nvSpPr>
          <p:cNvPr id="5" name="TextovéPole 4"/>
          <p:cNvSpPr txBox="1"/>
          <p:nvPr/>
        </p:nvSpPr>
        <p:spPr>
          <a:xfrm>
            <a:off x="323528" y="1412776"/>
            <a:ext cx="8496944" cy="1477328"/>
          </a:xfrm>
          <a:prstGeom prst="rect">
            <a:avLst/>
          </a:prstGeom>
          <a:noFill/>
        </p:spPr>
        <p:txBody>
          <a:bodyPr wrap="square" rtlCol="0">
            <a:spAutoFit/>
          </a:bodyPr>
          <a:lstStyle/>
          <a:p>
            <a:pPr algn="l"/>
            <a:r>
              <a:rPr lang="cs-CZ" dirty="0" smtClean="0"/>
              <a:t>V mikrotubulech existují koherentní kvantové kmity a tento proces probíhá ve značně rozsáhlé oblasti mozku. Díky kvantové </a:t>
            </a:r>
            <a:r>
              <a:rPr lang="cs-CZ" dirty="0" err="1" smtClean="0"/>
              <a:t>nonlokalitě</a:t>
            </a:r>
            <a:r>
              <a:rPr lang="cs-CZ" dirty="0" smtClean="0"/>
              <a:t> přitom nelze tyto procesy uvažovat odděleně, jako nezávislé. Činnost neuronů je prostřednictvím kvantové </a:t>
            </a:r>
            <a:r>
              <a:rPr lang="cs-CZ" dirty="0" err="1" smtClean="0"/>
              <a:t>nonlokality</a:t>
            </a:r>
            <a:r>
              <a:rPr lang="cs-CZ" dirty="0" smtClean="0"/>
              <a:t> synchronizována. Takže generování vědomí je globálním procesem, na němž se současně podílí rozsáhlé oblasti mozku.</a:t>
            </a:r>
            <a:endParaRPr lang="cs-CZ"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Kvantové generátory vědomí</a:t>
            </a:r>
            <a:endParaRPr lang="cs-CZ" dirty="0">
              <a:solidFill>
                <a:srgbClr val="FFFF00"/>
              </a:solidFill>
            </a:endParaRPr>
          </a:p>
        </p:txBody>
      </p:sp>
      <p:pic>
        <p:nvPicPr>
          <p:cNvPr id="89090" name="Picture 2" descr="C:\Users\Mgr. Zoevistian\Desktop\neurons_big.jpg"/>
          <p:cNvPicPr>
            <a:picLocks noChangeAspect="1" noChangeArrowheads="1"/>
          </p:cNvPicPr>
          <p:nvPr/>
        </p:nvPicPr>
        <p:blipFill>
          <a:blip r:embed="rId2" cstate="print"/>
          <a:srcRect r="13086"/>
          <a:stretch>
            <a:fillRect/>
          </a:stretch>
        </p:blipFill>
        <p:spPr bwMode="auto">
          <a:xfrm>
            <a:off x="4788024" y="3501008"/>
            <a:ext cx="3888432" cy="3096344"/>
          </a:xfrm>
          <a:prstGeom prst="rect">
            <a:avLst/>
          </a:prstGeom>
          <a:noFill/>
        </p:spPr>
      </p:pic>
      <p:pic>
        <p:nvPicPr>
          <p:cNvPr id="89091" name="Picture 3" descr="C:\Users\Mgr. Zoevistian\Desktop\jsm651.jpg"/>
          <p:cNvPicPr>
            <a:picLocks noChangeAspect="1" noChangeArrowheads="1"/>
          </p:cNvPicPr>
          <p:nvPr/>
        </p:nvPicPr>
        <p:blipFill>
          <a:blip r:embed="rId3" cstate="print"/>
          <a:srcRect/>
          <a:stretch>
            <a:fillRect/>
          </a:stretch>
        </p:blipFill>
        <p:spPr bwMode="auto">
          <a:xfrm>
            <a:off x="395536" y="3483006"/>
            <a:ext cx="4104456" cy="3114346"/>
          </a:xfrm>
          <a:prstGeom prst="rect">
            <a:avLst/>
          </a:prstGeom>
          <a:noFill/>
        </p:spPr>
      </p:pic>
      <p:sp>
        <p:nvSpPr>
          <p:cNvPr id="5" name="TextovéPole 4"/>
          <p:cNvSpPr txBox="1"/>
          <p:nvPr/>
        </p:nvSpPr>
        <p:spPr>
          <a:xfrm>
            <a:off x="395536" y="1412776"/>
            <a:ext cx="8352928" cy="646331"/>
          </a:xfrm>
          <a:prstGeom prst="rect">
            <a:avLst/>
          </a:prstGeom>
          <a:noFill/>
        </p:spPr>
        <p:txBody>
          <a:bodyPr wrap="square" rtlCol="0">
            <a:spAutoFit/>
          </a:bodyPr>
          <a:lstStyle/>
          <a:p>
            <a:pPr algn="l"/>
            <a:r>
              <a:rPr lang="cs-CZ" dirty="0" smtClean="0"/>
              <a:t>Některé neurony mohou mezi sebou vytvářet až 100 000 spojení. Při počtu řádově 10</a:t>
            </a:r>
            <a:r>
              <a:rPr lang="cs-CZ" baseline="30000" dirty="0" smtClean="0"/>
              <a:t>11</a:t>
            </a:r>
            <a:r>
              <a:rPr lang="cs-CZ" dirty="0" smtClean="0"/>
              <a:t> neuronů v mozku zde máme až 10</a:t>
            </a:r>
            <a:r>
              <a:rPr lang="cs-CZ" baseline="30000" dirty="0" smtClean="0"/>
              <a:t>16</a:t>
            </a:r>
            <a:r>
              <a:rPr lang="cs-CZ" dirty="0" smtClean="0"/>
              <a:t> komunikačních kanálů.</a:t>
            </a:r>
            <a:endParaRPr lang="cs-CZ" baseline="300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Kvantové generátory vědomí</a:t>
            </a:r>
            <a:endParaRPr lang="cs-CZ" dirty="0"/>
          </a:p>
        </p:txBody>
      </p:sp>
      <p:pic>
        <p:nvPicPr>
          <p:cNvPr id="4" name="Picture 2" descr="Micro_07B_BW"/>
          <p:cNvPicPr>
            <a:picLocks noChangeAspect="1" noChangeArrowheads="1"/>
          </p:cNvPicPr>
          <p:nvPr/>
        </p:nvPicPr>
        <p:blipFill>
          <a:blip r:embed="rId2" cstate="print"/>
          <a:srcRect/>
          <a:stretch>
            <a:fillRect/>
          </a:stretch>
        </p:blipFill>
        <p:spPr bwMode="auto">
          <a:xfrm>
            <a:off x="4427984" y="1628800"/>
            <a:ext cx="4253159" cy="5040560"/>
          </a:xfrm>
          <a:prstGeom prst="rect">
            <a:avLst/>
          </a:prstGeom>
          <a:noFill/>
          <a:ln w="9525">
            <a:noFill/>
            <a:miter lim="800000"/>
            <a:headEnd/>
            <a:tailEnd/>
          </a:ln>
        </p:spPr>
      </p:pic>
      <p:pic>
        <p:nvPicPr>
          <p:cNvPr id="7" name="Picture 2" descr="Fig-10_000"/>
          <p:cNvPicPr>
            <a:picLocks noChangeAspect="1" noChangeArrowheads="1"/>
          </p:cNvPicPr>
          <p:nvPr/>
        </p:nvPicPr>
        <p:blipFill>
          <a:blip r:embed="rId3" cstate="print"/>
          <a:srcRect/>
          <a:stretch>
            <a:fillRect/>
          </a:stretch>
        </p:blipFill>
        <p:spPr bwMode="auto">
          <a:xfrm>
            <a:off x="467544" y="1700809"/>
            <a:ext cx="3832884" cy="4968552"/>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a:xfrm>
            <a:off x="2124075" y="-17463"/>
            <a:ext cx="4824413" cy="1143001"/>
          </a:xfrm>
        </p:spPr>
        <p:txBody>
          <a:bodyPr/>
          <a:lstStyle/>
          <a:p>
            <a:r>
              <a:rPr lang="cs-CZ" sz="4000" dirty="0">
                <a:solidFill>
                  <a:srgbClr val="FFFF00"/>
                </a:solidFill>
              </a:rPr>
              <a:t>Mikrotubuly</a:t>
            </a:r>
          </a:p>
        </p:txBody>
      </p:sp>
      <p:sp>
        <p:nvSpPr>
          <p:cNvPr id="18443" name="Text Box 11"/>
          <p:cNvSpPr txBox="1">
            <a:spLocks noChangeArrowheads="1"/>
          </p:cNvSpPr>
          <p:nvPr/>
        </p:nvSpPr>
        <p:spPr bwMode="auto">
          <a:xfrm>
            <a:off x="1187624" y="908720"/>
            <a:ext cx="6840538" cy="369332"/>
          </a:xfrm>
          <a:prstGeom prst="rect">
            <a:avLst/>
          </a:prstGeom>
          <a:noFill/>
          <a:ln w="9525">
            <a:noFill/>
            <a:miter lim="800000"/>
            <a:headEnd/>
            <a:tailEnd/>
          </a:ln>
          <a:effectLst/>
        </p:spPr>
        <p:txBody>
          <a:bodyPr>
            <a:spAutoFit/>
          </a:bodyPr>
          <a:lstStyle/>
          <a:p>
            <a:pPr>
              <a:spcBef>
                <a:spcPct val="50000"/>
              </a:spcBef>
            </a:pPr>
            <a:r>
              <a:rPr lang="cs-CZ" dirty="0" smtClean="0"/>
              <a:t>Mají </a:t>
            </a:r>
            <a:r>
              <a:rPr lang="cs-CZ" dirty="0"/>
              <a:t>tvar dlouhých, ohebných </a:t>
            </a:r>
            <a:r>
              <a:rPr lang="cs-CZ" dirty="0" err="1" smtClean="0"/>
              <a:t>nanotrubiček</a:t>
            </a:r>
            <a:endParaRPr lang="cs-CZ" dirty="0"/>
          </a:p>
        </p:txBody>
      </p:sp>
      <p:pic>
        <p:nvPicPr>
          <p:cNvPr id="6147" name="Picture 3" descr="H:\Psychofyzika\Cytoskelet2\sejmout0096.jpg"/>
          <p:cNvPicPr>
            <a:picLocks noChangeAspect="1" noChangeArrowheads="1"/>
          </p:cNvPicPr>
          <p:nvPr/>
        </p:nvPicPr>
        <p:blipFill>
          <a:blip r:embed="rId2" cstate="print">
            <a:lum contrast="40000"/>
          </a:blip>
          <a:srcRect l="10839" t="5282" r="17356" b="24298"/>
          <a:stretch>
            <a:fillRect/>
          </a:stretch>
        </p:blipFill>
        <p:spPr bwMode="auto">
          <a:xfrm>
            <a:off x="5220072" y="1700808"/>
            <a:ext cx="3243962" cy="4896545"/>
          </a:xfrm>
          <a:prstGeom prst="rect">
            <a:avLst/>
          </a:prstGeom>
          <a:noFill/>
        </p:spPr>
      </p:pic>
      <p:pic>
        <p:nvPicPr>
          <p:cNvPr id="64514" name="Picture 2" descr="C:\Users\Mgr. Zoevistian\Desktop\soleil.jpg"/>
          <p:cNvPicPr>
            <a:picLocks noChangeAspect="1" noChangeArrowheads="1"/>
          </p:cNvPicPr>
          <p:nvPr/>
        </p:nvPicPr>
        <p:blipFill>
          <a:blip r:embed="rId3" cstate="print"/>
          <a:srcRect l="7192" t="2911" r="6507" b="4315"/>
          <a:stretch>
            <a:fillRect/>
          </a:stretch>
        </p:blipFill>
        <p:spPr bwMode="auto">
          <a:xfrm rot="16200000">
            <a:off x="58103" y="2398281"/>
            <a:ext cx="4923340" cy="3528394"/>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a:xfrm>
            <a:off x="611560" y="0"/>
            <a:ext cx="7993063" cy="1143000"/>
          </a:xfrm>
        </p:spPr>
        <p:txBody>
          <a:bodyPr/>
          <a:lstStyle/>
          <a:p>
            <a:r>
              <a:rPr lang="cs-CZ" sz="4000" dirty="0">
                <a:solidFill>
                  <a:srgbClr val="FFFF00"/>
                </a:solidFill>
              </a:rPr>
              <a:t>Mikrofilamenta </a:t>
            </a:r>
            <a:r>
              <a:rPr lang="cs-CZ" sz="3200" dirty="0">
                <a:solidFill>
                  <a:srgbClr val="FFFF00"/>
                </a:solidFill>
              </a:rPr>
              <a:t>(Aktinová vlákna)</a:t>
            </a:r>
          </a:p>
        </p:txBody>
      </p:sp>
      <p:pic>
        <p:nvPicPr>
          <p:cNvPr id="31757" name="Picture 13" descr="Cytosk11"/>
          <p:cNvPicPr>
            <a:picLocks noChangeAspect="1" noChangeArrowheads="1"/>
          </p:cNvPicPr>
          <p:nvPr/>
        </p:nvPicPr>
        <p:blipFill>
          <a:blip r:embed="rId2" cstate="print"/>
          <a:srcRect/>
          <a:stretch>
            <a:fillRect/>
          </a:stretch>
        </p:blipFill>
        <p:spPr bwMode="auto">
          <a:xfrm>
            <a:off x="252413" y="954088"/>
            <a:ext cx="4248150" cy="3267000"/>
          </a:xfrm>
          <a:prstGeom prst="rect">
            <a:avLst/>
          </a:prstGeom>
          <a:noFill/>
          <a:ln w="9525">
            <a:noFill/>
            <a:miter lim="800000"/>
            <a:headEnd/>
            <a:tailEnd/>
          </a:ln>
        </p:spPr>
      </p:pic>
      <p:pic>
        <p:nvPicPr>
          <p:cNvPr id="31759" name="Picture 15" descr="Cytosk10"/>
          <p:cNvPicPr>
            <a:picLocks noChangeAspect="1" noChangeArrowheads="1"/>
          </p:cNvPicPr>
          <p:nvPr/>
        </p:nvPicPr>
        <p:blipFill>
          <a:blip r:embed="rId3" cstate="print"/>
          <a:srcRect/>
          <a:stretch>
            <a:fillRect/>
          </a:stretch>
        </p:blipFill>
        <p:spPr bwMode="auto">
          <a:xfrm>
            <a:off x="4860032" y="980728"/>
            <a:ext cx="3600450" cy="3290887"/>
          </a:xfrm>
          <a:prstGeom prst="rect">
            <a:avLst/>
          </a:prstGeom>
          <a:noFill/>
          <a:ln w="9525">
            <a:noFill/>
            <a:miter lim="800000"/>
            <a:headEnd/>
            <a:tailEnd/>
          </a:ln>
        </p:spPr>
      </p:pic>
      <p:sp>
        <p:nvSpPr>
          <p:cNvPr id="31760" name="Text Box 16"/>
          <p:cNvSpPr txBox="1">
            <a:spLocks noChangeArrowheads="1"/>
          </p:cNvSpPr>
          <p:nvPr/>
        </p:nvSpPr>
        <p:spPr bwMode="auto">
          <a:xfrm>
            <a:off x="4644008" y="4509120"/>
            <a:ext cx="4320480" cy="2062103"/>
          </a:xfrm>
          <a:prstGeom prst="rect">
            <a:avLst/>
          </a:prstGeom>
          <a:noFill/>
          <a:ln w="9525">
            <a:noFill/>
            <a:miter lim="800000"/>
            <a:headEnd/>
            <a:tailEnd/>
          </a:ln>
          <a:effectLst/>
        </p:spPr>
        <p:txBody>
          <a:bodyPr wrap="square">
            <a:spAutoFit/>
          </a:bodyPr>
          <a:lstStyle/>
          <a:p>
            <a:pPr algn="l">
              <a:spcBef>
                <a:spcPts val="0"/>
              </a:spcBef>
            </a:pPr>
            <a:r>
              <a:rPr lang="cs-CZ" sz="1600" b="1" i="1" dirty="0" smtClean="0"/>
              <a:t>Vlastnosti</a:t>
            </a:r>
            <a:endParaRPr lang="cs-CZ" sz="1600" b="1" i="1" dirty="0"/>
          </a:p>
          <a:p>
            <a:pPr algn="l">
              <a:spcBef>
                <a:spcPts val="0"/>
              </a:spcBef>
              <a:buFont typeface="Wingdings" pitchFamily="2" charset="2"/>
              <a:buChar char="§"/>
            </a:pPr>
            <a:endParaRPr lang="cs-CZ" sz="1400" dirty="0" smtClean="0"/>
          </a:p>
          <a:p>
            <a:pPr algn="l">
              <a:spcBef>
                <a:spcPts val="0"/>
              </a:spcBef>
              <a:buFont typeface="Wingdings" pitchFamily="2" charset="2"/>
              <a:buChar char="§"/>
            </a:pPr>
            <a:r>
              <a:rPr lang="cs-CZ" sz="1400" dirty="0" smtClean="0"/>
              <a:t> </a:t>
            </a:r>
            <a:r>
              <a:rPr lang="cs-CZ" sz="1400" dirty="0"/>
              <a:t>tenká, pružná</a:t>
            </a:r>
          </a:p>
          <a:p>
            <a:pPr algn="l">
              <a:spcBef>
                <a:spcPts val="0"/>
              </a:spcBef>
              <a:buFont typeface="Wingdings" pitchFamily="2" charset="2"/>
              <a:buChar char="§"/>
            </a:pPr>
            <a:r>
              <a:rPr lang="cs-CZ" sz="1400" dirty="0"/>
              <a:t> průměr: 7nm</a:t>
            </a:r>
          </a:p>
          <a:p>
            <a:pPr algn="l">
              <a:spcBef>
                <a:spcPts val="0"/>
              </a:spcBef>
              <a:buFont typeface="Wingdings" pitchFamily="2" charset="2"/>
              <a:buChar char="§"/>
            </a:pPr>
            <a:r>
              <a:rPr lang="cs-CZ" sz="1400" dirty="0"/>
              <a:t> stočený řetězec sestává ze stejných </a:t>
            </a:r>
            <a:r>
              <a:rPr lang="cs-CZ" sz="1400" dirty="0" err="1"/>
              <a:t>globulárních</a:t>
            </a:r>
            <a:r>
              <a:rPr lang="cs-CZ" sz="1400" dirty="0"/>
              <a:t> </a:t>
            </a:r>
            <a:endParaRPr lang="cs-CZ" sz="1400" dirty="0" smtClean="0"/>
          </a:p>
          <a:p>
            <a:pPr algn="l">
              <a:spcBef>
                <a:spcPts val="0"/>
              </a:spcBef>
            </a:pPr>
            <a:r>
              <a:rPr lang="cs-CZ" sz="1400" dirty="0" smtClean="0"/>
              <a:t>   molekul </a:t>
            </a:r>
            <a:r>
              <a:rPr lang="cs-CZ" sz="1400" dirty="0"/>
              <a:t>aktinu</a:t>
            </a:r>
          </a:p>
          <a:p>
            <a:pPr algn="l">
              <a:spcBef>
                <a:spcPts val="0"/>
              </a:spcBef>
              <a:buFont typeface="Wingdings" pitchFamily="2" charset="2"/>
              <a:buChar char="§"/>
            </a:pPr>
            <a:r>
              <a:rPr lang="cs-CZ" sz="1400" dirty="0"/>
              <a:t> struktura: </a:t>
            </a:r>
            <a:r>
              <a:rPr lang="cs-CZ" sz="1400" dirty="0" smtClean="0"/>
              <a:t>dva </a:t>
            </a:r>
            <a:r>
              <a:rPr lang="cs-CZ" sz="1400" dirty="0"/>
              <a:t>šroubovitě vinuté </a:t>
            </a:r>
            <a:r>
              <a:rPr lang="cs-CZ" sz="1400" dirty="0" smtClean="0"/>
              <a:t>řetězce F-aktinu</a:t>
            </a:r>
            <a:endParaRPr lang="cs-CZ" sz="1400" dirty="0"/>
          </a:p>
          <a:p>
            <a:pPr algn="l">
              <a:spcBef>
                <a:spcPts val="0"/>
              </a:spcBef>
              <a:buFont typeface="Wingdings" pitchFamily="2" charset="2"/>
              <a:buChar char="§"/>
            </a:pPr>
            <a:r>
              <a:rPr lang="cs-CZ" sz="1400" dirty="0"/>
              <a:t> monomer: G-aktin</a:t>
            </a:r>
          </a:p>
          <a:p>
            <a:pPr algn="l">
              <a:spcBef>
                <a:spcPts val="0"/>
              </a:spcBef>
              <a:buFont typeface="Wingdings" pitchFamily="2" charset="2"/>
              <a:buChar char="§"/>
            </a:pPr>
            <a:r>
              <a:rPr lang="cs-CZ" sz="1400" dirty="0"/>
              <a:t> jsou strukturně polární</a:t>
            </a:r>
          </a:p>
        </p:txBody>
      </p:sp>
      <p:pic>
        <p:nvPicPr>
          <p:cNvPr id="7170" name="Picture 2" descr="H:\Psychofyzika\Cytoskelet2\sejmout0097.jpg"/>
          <p:cNvPicPr>
            <a:picLocks noChangeAspect="1" noChangeArrowheads="1"/>
          </p:cNvPicPr>
          <p:nvPr/>
        </p:nvPicPr>
        <p:blipFill>
          <a:blip r:embed="rId4" cstate="print">
            <a:lum contrast="30000"/>
          </a:blip>
          <a:srcRect l="51353" t="6318" r="8051" b="51747"/>
          <a:stretch>
            <a:fillRect/>
          </a:stretch>
        </p:blipFill>
        <p:spPr bwMode="auto">
          <a:xfrm rot="16200000">
            <a:off x="1048109" y="3406116"/>
            <a:ext cx="2655295" cy="4248472"/>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a:off x="467544" y="0"/>
            <a:ext cx="8229600" cy="792163"/>
          </a:xfrm>
        </p:spPr>
        <p:txBody>
          <a:bodyPr/>
          <a:lstStyle/>
          <a:p>
            <a:r>
              <a:rPr lang="cs-CZ" sz="4000" dirty="0" smtClean="0">
                <a:solidFill>
                  <a:srgbClr val="FFFF00"/>
                </a:solidFill>
              </a:rPr>
              <a:t>Intermediální </a:t>
            </a:r>
            <a:r>
              <a:rPr lang="cs-CZ" sz="4000" dirty="0" err="1">
                <a:solidFill>
                  <a:srgbClr val="FFFF00"/>
                </a:solidFill>
              </a:rPr>
              <a:t>filamenta</a:t>
            </a:r>
            <a:endParaRPr lang="cs-CZ" sz="4000" dirty="0">
              <a:solidFill>
                <a:srgbClr val="FFFF00"/>
              </a:solidFill>
            </a:endParaRPr>
          </a:p>
        </p:txBody>
      </p:sp>
      <p:pic>
        <p:nvPicPr>
          <p:cNvPr id="15369" name="Picture 9" descr="Cytosk13"/>
          <p:cNvPicPr>
            <a:picLocks noChangeAspect="1" noChangeArrowheads="1"/>
          </p:cNvPicPr>
          <p:nvPr/>
        </p:nvPicPr>
        <p:blipFill>
          <a:blip r:embed="rId2" cstate="print"/>
          <a:srcRect t="2791"/>
          <a:stretch>
            <a:fillRect/>
          </a:stretch>
        </p:blipFill>
        <p:spPr bwMode="auto">
          <a:xfrm>
            <a:off x="0" y="980728"/>
            <a:ext cx="3936758" cy="3060601"/>
          </a:xfrm>
          <a:prstGeom prst="rect">
            <a:avLst/>
          </a:prstGeom>
          <a:noFill/>
          <a:ln w="9525">
            <a:noFill/>
            <a:miter lim="800000"/>
            <a:headEnd/>
            <a:tailEnd/>
          </a:ln>
        </p:spPr>
      </p:pic>
      <p:sp>
        <p:nvSpPr>
          <p:cNvPr id="15371" name="Text Box 11"/>
          <p:cNvSpPr txBox="1">
            <a:spLocks noChangeArrowheads="1"/>
          </p:cNvSpPr>
          <p:nvPr/>
        </p:nvSpPr>
        <p:spPr bwMode="auto">
          <a:xfrm>
            <a:off x="4103687" y="836712"/>
            <a:ext cx="5040313" cy="2400657"/>
          </a:xfrm>
          <a:prstGeom prst="rect">
            <a:avLst/>
          </a:prstGeom>
          <a:noFill/>
          <a:ln w="9525">
            <a:noFill/>
            <a:miter lim="800000"/>
            <a:headEnd/>
            <a:tailEnd/>
          </a:ln>
          <a:effectLst/>
        </p:spPr>
        <p:txBody>
          <a:bodyPr>
            <a:spAutoFit/>
          </a:bodyPr>
          <a:lstStyle/>
          <a:p>
            <a:pPr algn="l">
              <a:spcBef>
                <a:spcPct val="50000"/>
              </a:spcBef>
            </a:pPr>
            <a:r>
              <a:rPr lang="cs-CZ" sz="2400" b="1" i="1" dirty="0" smtClean="0"/>
              <a:t>Vlastnosti</a:t>
            </a:r>
            <a:endParaRPr lang="cs-CZ" sz="2400" b="1" i="1" dirty="0"/>
          </a:p>
          <a:p>
            <a:pPr algn="l">
              <a:spcBef>
                <a:spcPct val="50000"/>
              </a:spcBef>
            </a:pPr>
            <a:r>
              <a:rPr lang="cs-CZ" dirty="0"/>
              <a:t>Průměr: 8 – 12 </a:t>
            </a:r>
            <a:r>
              <a:rPr lang="cs-CZ" dirty="0" err="1"/>
              <a:t>nm</a:t>
            </a:r>
            <a:endParaRPr lang="cs-CZ" dirty="0"/>
          </a:p>
          <a:p>
            <a:pPr algn="l">
              <a:spcBef>
                <a:spcPct val="50000"/>
              </a:spcBef>
            </a:pPr>
            <a:r>
              <a:rPr lang="cs-CZ" dirty="0"/>
              <a:t>Monomery: různé proteiny</a:t>
            </a:r>
          </a:p>
          <a:p>
            <a:pPr algn="l">
              <a:spcBef>
                <a:spcPct val="50000"/>
              </a:spcBef>
            </a:pPr>
            <a:r>
              <a:rPr lang="cs-CZ" dirty="0" smtClean="0"/>
              <a:t>Nejpevnější </a:t>
            </a:r>
            <a:r>
              <a:rPr lang="cs-CZ" dirty="0" err="1" smtClean="0"/>
              <a:t>Strukrura</a:t>
            </a:r>
            <a:r>
              <a:rPr lang="cs-CZ" dirty="0"/>
              <a:t>: </a:t>
            </a:r>
            <a:r>
              <a:rPr lang="cs-CZ" dirty="0" smtClean="0"/>
              <a:t>8 </a:t>
            </a:r>
            <a:r>
              <a:rPr lang="cs-CZ" dirty="0" err="1"/>
              <a:t>protofilament</a:t>
            </a:r>
            <a:r>
              <a:rPr lang="cs-CZ" dirty="0"/>
              <a:t> </a:t>
            </a:r>
            <a:r>
              <a:rPr lang="cs-CZ" dirty="0" smtClean="0"/>
              <a:t>spojených </a:t>
            </a:r>
            <a:r>
              <a:rPr lang="cs-CZ" dirty="0" err="1" smtClean="0"/>
              <a:t>end</a:t>
            </a:r>
            <a:r>
              <a:rPr lang="cs-CZ" dirty="0" smtClean="0"/>
              <a:t>-to-</a:t>
            </a:r>
            <a:r>
              <a:rPr lang="cs-CZ" dirty="0" err="1" smtClean="0"/>
              <a:t>end</a:t>
            </a:r>
            <a:endParaRPr lang="cs-CZ" dirty="0"/>
          </a:p>
          <a:p>
            <a:pPr>
              <a:spcBef>
                <a:spcPct val="50000"/>
              </a:spcBef>
            </a:pPr>
            <a:endParaRPr lang="cs-CZ" b="1" dirty="0"/>
          </a:p>
        </p:txBody>
      </p:sp>
      <p:pic>
        <p:nvPicPr>
          <p:cNvPr id="8194" name="Picture 2" descr="H:\Psychofyzika\Cytoskelet2\sejmout0097.jpg"/>
          <p:cNvPicPr>
            <a:picLocks noChangeAspect="1" noChangeArrowheads="1"/>
          </p:cNvPicPr>
          <p:nvPr/>
        </p:nvPicPr>
        <p:blipFill>
          <a:blip r:embed="rId3" cstate="print">
            <a:lum contrast="20000"/>
          </a:blip>
          <a:srcRect l="52775" t="50671" r="7676" b="13510"/>
          <a:stretch>
            <a:fillRect/>
          </a:stretch>
        </p:blipFill>
        <p:spPr bwMode="auto">
          <a:xfrm rot="16200000">
            <a:off x="574640" y="3430424"/>
            <a:ext cx="2852936" cy="4002216"/>
          </a:xfrm>
          <a:prstGeom prst="rect">
            <a:avLst/>
          </a:prstGeom>
          <a:noFill/>
        </p:spPr>
      </p:pic>
      <p:pic>
        <p:nvPicPr>
          <p:cNvPr id="1026" name="Picture 2" descr="C:\Users\Mgr. Zoevistian\Desktop\yfpcy2keratinptk2cells[1].jpg"/>
          <p:cNvPicPr>
            <a:picLocks noChangeAspect="1" noChangeArrowheads="1"/>
          </p:cNvPicPr>
          <p:nvPr/>
        </p:nvPicPr>
        <p:blipFill>
          <a:blip r:embed="rId4" cstate="print"/>
          <a:srcRect r="2041" b="1397"/>
          <a:stretch>
            <a:fillRect/>
          </a:stretch>
        </p:blipFill>
        <p:spPr bwMode="auto">
          <a:xfrm>
            <a:off x="3959424" y="3077579"/>
            <a:ext cx="5184576" cy="3780421"/>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err="1" smtClean="0">
                <a:solidFill>
                  <a:srgbClr val="FFFF00"/>
                </a:solidFill>
              </a:rPr>
              <a:t>Mikrotrabekulární</a:t>
            </a:r>
            <a:r>
              <a:rPr lang="cs-CZ" dirty="0" smtClean="0">
                <a:solidFill>
                  <a:srgbClr val="FFFF00"/>
                </a:solidFill>
              </a:rPr>
              <a:t> mříž</a:t>
            </a:r>
            <a:endParaRPr lang="cs-CZ" dirty="0">
              <a:solidFill>
                <a:srgbClr val="FFFF00"/>
              </a:solidFill>
            </a:endParaRPr>
          </a:p>
        </p:txBody>
      </p:sp>
      <p:pic>
        <p:nvPicPr>
          <p:cNvPr id="4" name="Picture 2" descr="H:\Psychofyzika\Cytoskelet1\sejmout0015.jpg"/>
          <p:cNvPicPr>
            <a:picLocks noChangeAspect="1" noChangeArrowheads="1"/>
          </p:cNvPicPr>
          <p:nvPr/>
        </p:nvPicPr>
        <p:blipFill>
          <a:blip r:embed="rId2" cstate="print">
            <a:lum contrast="40000"/>
          </a:blip>
          <a:srcRect l="15701" t="50000" r="18312" b="14181"/>
          <a:stretch>
            <a:fillRect/>
          </a:stretch>
        </p:blipFill>
        <p:spPr bwMode="auto">
          <a:xfrm>
            <a:off x="467544" y="1700808"/>
            <a:ext cx="5268878" cy="4320480"/>
          </a:xfrm>
          <a:prstGeom prst="rect">
            <a:avLst/>
          </a:prstGeom>
          <a:noFill/>
        </p:spPr>
      </p:pic>
      <p:sp>
        <p:nvSpPr>
          <p:cNvPr id="5" name="TextovéPole 4"/>
          <p:cNvSpPr txBox="1"/>
          <p:nvPr/>
        </p:nvSpPr>
        <p:spPr>
          <a:xfrm>
            <a:off x="5868144" y="1700808"/>
            <a:ext cx="2880320" cy="3970318"/>
          </a:xfrm>
          <a:prstGeom prst="rect">
            <a:avLst/>
          </a:prstGeom>
          <a:noFill/>
        </p:spPr>
        <p:txBody>
          <a:bodyPr wrap="square" rtlCol="0">
            <a:spAutoFit/>
          </a:bodyPr>
          <a:lstStyle/>
          <a:p>
            <a:pPr algn="l"/>
            <a:r>
              <a:rPr lang="cs-CZ" b="1" i="1" dirty="0" smtClean="0"/>
              <a:t>Vlastnosti</a:t>
            </a:r>
          </a:p>
          <a:p>
            <a:pPr algn="l"/>
            <a:endParaRPr lang="cs-CZ" dirty="0" smtClean="0"/>
          </a:p>
          <a:p>
            <a:pPr algn="l"/>
            <a:r>
              <a:rPr lang="cs-CZ" dirty="0" smtClean="0"/>
              <a:t>Průměr: 3 – 10 </a:t>
            </a:r>
            <a:r>
              <a:rPr lang="cs-CZ" dirty="0" err="1" smtClean="0"/>
              <a:t>nm</a:t>
            </a:r>
            <a:endParaRPr lang="cs-CZ" dirty="0" smtClean="0"/>
          </a:p>
          <a:p>
            <a:pPr algn="l"/>
            <a:r>
              <a:rPr lang="cs-CZ" dirty="0" smtClean="0"/>
              <a:t>Různé proteiny.</a:t>
            </a:r>
          </a:p>
          <a:p>
            <a:pPr algn="l"/>
            <a:r>
              <a:rPr lang="cs-CZ" dirty="0" smtClean="0"/>
              <a:t>Určuje potřebné rozestupy mezi jednotlivými mikrotubuly, čímž napomáhá jejich izolaci    a změnou těchto vzdáleností může též dynamicky modulovat jejich činnost coby kvantových procesorů</a:t>
            </a:r>
          </a:p>
          <a:p>
            <a:pPr algn="l"/>
            <a:endParaRPr lang="cs-CZ"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smtClean="0">
                <a:solidFill>
                  <a:srgbClr val="FFFF00"/>
                </a:solidFill>
              </a:rPr>
              <a:t>Objev tranzistoru 1947</a:t>
            </a:r>
            <a:endParaRPr lang="cs-CZ" dirty="0">
              <a:solidFill>
                <a:srgbClr val="FFFF00"/>
              </a:solidFill>
            </a:endParaRPr>
          </a:p>
        </p:txBody>
      </p:sp>
      <p:pic>
        <p:nvPicPr>
          <p:cNvPr id="37890" name="Picture 2" descr="C:\Users\Mgr. Zoevistian\Desktop\Historie počítačů\Replica-of-first-transistor.jpg"/>
          <p:cNvPicPr>
            <a:picLocks noChangeAspect="1" noChangeArrowheads="1"/>
          </p:cNvPicPr>
          <p:nvPr/>
        </p:nvPicPr>
        <p:blipFill>
          <a:blip r:embed="rId2" cstate="print"/>
          <a:srcRect/>
          <a:stretch>
            <a:fillRect/>
          </a:stretch>
        </p:blipFill>
        <p:spPr bwMode="auto">
          <a:xfrm>
            <a:off x="3635896" y="1844824"/>
            <a:ext cx="5063063" cy="4896544"/>
          </a:xfrm>
          <a:prstGeom prst="rect">
            <a:avLst/>
          </a:prstGeom>
          <a:noFill/>
        </p:spPr>
      </p:pic>
      <p:pic>
        <p:nvPicPr>
          <p:cNvPr id="37891" name="Picture 3" descr="C:\Users\Mgr. Zoevistian\Desktop\Historie počítačů\transistor.jpg"/>
          <p:cNvPicPr>
            <a:picLocks noChangeAspect="1" noChangeArrowheads="1"/>
          </p:cNvPicPr>
          <p:nvPr/>
        </p:nvPicPr>
        <p:blipFill>
          <a:blip r:embed="rId3" cstate="print"/>
          <a:srcRect/>
          <a:stretch>
            <a:fillRect/>
          </a:stretch>
        </p:blipFill>
        <p:spPr bwMode="auto">
          <a:xfrm>
            <a:off x="467544" y="4293096"/>
            <a:ext cx="3024336" cy="2448272"/>
          </a:xfrm>
          <a:prstGeom prst="rect">
            <a:avLst/>
          </a:prstGeom>
          <a:noFill/>
        </p:spPr>
      </p:pic>
      <p:pic>
        <p:nvPicPr>
          <p:cNvPr id="37892" name="Picture 4" descr="C:\Users\Mgr. Zoevistian\Desktop\Historie počítačů\Bardeen_Shockley_Brattain_1948.JPG"/>
          <p:cNvPicPr>
            <a:picLocks noChangeAspect="1" noChangeArrowheads="1"/>
          </p:cNvPicPr>
          <p:nvPr/>
        </p:nvPicPr>
        <p:blipFill>
          <a:blip r:embed="rId4" cstate="print"/>
          <a:srcRect/>
          <a:stretch>
            <a:fillRect/>
          </a:stretch>
        </p:blipFill>
        <p:spPr bwMode="auto">
          <a:xfrm>
            <a:off x="467544" y="1844824"/>
            <a:ext cx="3024337" cy="2376264"/>
          </a:xfrm>
          <a:prstGeom prst="rect">
            <a:avLst/>
          </a:prstGeom>
          <a:noFill/>
        </p:spPr>
      </p:pic>
      <p:sp>
        <p:nvSpPr>
          <p:cNvPr id="7" name="TextovéPole 6"/>
          <p:cNvSpPr txBox="1"/>
          <p:nvPr/>
        </p:nvSpPr>
        <p:spPr>
          <a:xfrm>
            <a:off x="467544" y="1052736"/>
            <a:ext cx="6192688" cy="646331"/>
          </a:xfrm>
          <a:prstGeom prst="rect">
            <a:avLst/>
          </a:prstGeom>
          <a:noFill/>
        </p:spPr>
        <p:txBody>
          <a:bodyPr wrap="square" rtlCol="0">
            <a:spAutoFit/>
          </a:bodyPr>
          <a:lstStyle/>
          <a:p>
            <a:pPr algn="l"/>
            <a:r>
              <a:rPr lang="cs-CZ" dirty="0" err="1" smtClean="0"/>
              <a:t>Joh</a:t>
            </a:r>
            <a:r>
              <a:rPr lang="cs-CZ" dirty="0" smtClean="0"/>
              <a:t> </a:t>
            </a:r>
            <a:r>
              <a:rPr lang="cs-CZ" dirty="0" err="1" smtClean="0"/>
              <a:t>Bardeen</a:t>
            </a:r>
            <a:r>
              <a:rPr lang="cs-CZ" dirty="0" smtClean="0"/>
              <a:t> (1939), Walter Houser </a:t>
            </a:r>
            <a:r>
              <a:rPr lang="cs-CZ" dirty="0" err="1" smtClean="0"/>
              <a:t>Brattain</a:t>
            </a:r>
            <a:r>
              <a:rPr lang="cs-CZ" dirty="0" smtClean="0"/>
              <a:t> (1902 - 1987), </a:t>
            </a:r>
          </a:p>
          <a:p>
            <a:pPr algn="l"/>
            <a:r>
              <a:rPr lang="cs-CZ" dirty="0" smtClean="0"/>
              <a:t>William </a:t>
            </a:r>
            <a:r>
              <a:rPr lang="cs-CZ" dirty="0" err="1" smtClean="0"/>
              <a:t>Bradford</a:t>
            </a:r>
            <a:r>
              <a:rPr lang="cs-CZ" dirty="0" smtClean="0"/>
              <a:t> </a:t>
            </a:r>
            <a:r>
              <a:rPr lang="cs-CZ" dirty="0" err="1" smtClean="0"/>
              <a:t>Shockley</a:t>
            </a:r>
            <a:r>
              <a:rPr lang="cs-CZ" dirty="0" smtClean="0"/>
              <a:t> (1910 - 1989) – Bell </a:t>
            </a:r>
            <a:r>
              <a:rPr lang="cs-CZ" dirty="0" err="1" smtClean="0"/>
              <a:t>Labs</a:t>
            </a:r>
            <a:endParaRPr lang="cs-CZ"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8229600" cy="1143000"/>
          </a:xfrm>
        </p:spPr>
        <p:txBody>
          <a:bodyPr/>
          <a:lstStyle/>
          <a:p>
            <a:r>
              <a:rPr lang="cs-CZ" sz="3200" dirty="0" err="1" smtClean="0">
                <a:solidFill>
                  <a:srgbClr val="FFFF00"/>
                </a:solidFill>
              </a:rPr>
              <a:t>Chalmersova</a:t>
            </a:r>
            <a:r>
              <a:rPr lang="cs-CZ" sz="3200" dirty="0" smtClean="0">
                <a:solidFill>
                  <a:srgbClr val="FFFF00"/>
                </a:solidFill>
              </a:rPr>
              <a:t> zombie vs. vědomá bytost</a:t>
            </a:r>
            <a:endParaRPr lang="cs-CZ" sz="3200" dirty="0">
              <a:solidFill>
                <a:srgbClr val="FFFF00"/>
              </a:solidFill>
            </a:endParaRPr>
          </a:p>
        </p:txBody>
      </p:sp>
      <p:sp>
        <p:nvSpPr>
          <p:cNvPr id="5" name="TextovéPole 4"/>
          <p:cNvSpPr txBox="1"/>
          <p:nvPr/>
        </p:nvSpPr>
        <p:spPr>
          <a:xfrm>
            <a:off x="3059832" y="1502688"/>
            <a:ext cx="5904656" cy="5078313"/>
          </a:xfrm>
          <a:prstGeom prst="rect">
            <a:avLst/>
          </a:prstGeom>
          <a:noFill/>
        </p:spPr>
        <p:txBody>
          <a:bodyPr wrap="square" rtlCol="0">
            <a:spAutoFit/>
          </a:bodyPr>
          <a:lstStyle/>
          <a:p>
            <a:pPr algn="l"/>
            <a:r>
              <a:rPr lang="cs-CZ" dirty="0" smtClean="0"/>
              <a:t>Psýcha je vnějším projevem činnosti mozku a může se od jedince k jedinci dosti výrazně lišit, může se </a:t>
            </a:r>
          </a:p>
          <a:p>
            <a:pPr algn="l"/>
            <a:r>
              <a:rPr lang="cs-CZ" dirty="0" smtClean="0"/>
              <a:t>u konkrétního jedince také významně vyvíjet v čase. Úroveň vědomí je však u všech jedinců téhož druhu </a:t>
            </a:r>
          </a:p>
          <a:p>
            <a:pPr algn="l"/>
            <a:r>
              <a:rPr lang="cs-CZ" dirty="0" smtClean="0"/>
              <a:t>v bdělém stavu prakticky stejná. Vědomí je neosobní, </a:t>
            </a:r>
            <a:r>
              <a:rPr lang="cs-CZ" dirty="0" err="1" smtClean="0"/>
              <a:t>bezpřívlastkové</a:t>
            </a:r>
            <a:r>
              <a:rPr lang="cs-CZ" dirty="0" smtClean="0"/>
              <a:t> a časově </a:t>
            </a:r>
            <a:r>
              <a:rPr lang="cs-CZ" dirty="0" err="1" smtClean="0"/>
              <a:t>vemi</a:t>
            </a:r>
            <a:r>
              <a:rPr lang="cs-CZ" dirty="0" smtClean="0"/>
              <a:t> stálé – lidé by si je klidně mezi sebou mohli vyměňovat, aniž by kdokoli něco poznal.</a:t>
            </a:r>
          </a:p>
          <a:p>
            <a:pPr algn="l"/>
            <a:r>
              <a:rPr lang="cs-CZ" dirty="0" smtClean="0"/>
              <a:t>David </a:t>
            </a:r>
            <a:r>
              <a:rPr lang="cs-CZ" dirty="0" err="1" smtClean="0"/>
              <a:t>Chalmers</a:t>
            </a:r>
            <a:r>
              <a:rPr lang="cs-CZ" dirty="0" smtClean="0"/>
              <a:t> charakterizoval rozdíl mezi bytostí vybavenou nekvantovým </a:t>
            </a:r>
            <a:r>
              <a:rPr lang="cs-CZ" dirty="0" err="1" smtClean="0"/>
              <a:t>neuronálním</a:t>
            </a:r>
            <a:r>
              <a:rPr lang="cs-CZ" dirty="0" smtClean="0"/>
              <a:t> procesorem imitujícím přesně lidské chování (tzv. </a:t>
            </a:r>
            <a:r>
              <a:rPr lang="cs-CZ" dirty="0" err="1" smtClean="0"/>
              <a:t>Chalmersova</a:t>
            </a:r>
            <a:r>
              <a:rPr lang="cs-CZ" dirty="0" smtClean="0"/>
              <a:t> zombie) a bytostí, vybavenou kvantovým generátorem vědomí. Dospěl k závěru, že zatímco vnější projevy obou dvou bytostí budou nerozeznatelné, vnitřní život obou bude zcela odlišný. První z nich bude nevědomým strojem reagujícím na určitý typ vstupu určitým typem výstupu, (po vzoru </a:t>
            </a:r>
            <a:r>
              <a:rPr lang="cs-CZ" dirty="0" err="1" smtClean="0"/>
              <a:t>Searlova</a:t>
            </a:r>
            <a:r>
              <a:rPr lang="cs-CZ" dirty="0" smtClean="0"/>
              <a:t> „čínského pokoje“), zatímco druhá z nich bude mít schopnost vnitřního prožitku.</a:t>
            </a:r>
            <a:endParaRPr lang="cs-CZ" dirty="0"/>
          </a:p>
        </p:txBody>
      </p:sp>
      <p:sp>
        <p:nvSpPr>
          <p:cNvPr id="58370" name="AutoShape 2" descr="data:image/jpeg;base64,/9j/4AAQSkZJRgABAQAAAQABAAD/2wBDAAkGBwgHBgkIBwgKCgkLDRYPDQwMDRsUFRAWIB0iIiAdHx8kKDQsJCYxJx8fLT0tMTU3Ojo6Iys/RD84QzQ5Ojf/2wBDAQoKCg0MDRoPDxo3JR8lNzc3Nzc3Nzc3Nzc3Nzc3Nzc3Nzc3Nzc3Nzc3Nzc3Nzc3Nzc3Nzc3Nzc3Nzc3Nzc3Nzf/wAARCACZAM4DASIAAhEBAxEB/8QAGwAAAQUBAQAAAAAAAAAAAAAABAECAwUGAAf/xAA7EAACAQIEBAMECAUEAwAAAAABAgADEQQSITEFE0FRImFxBjKBkRQjQlJyobHwJDM0wdEVNWLhQ3Oy/8QAGgEAAwEBAQEAAAAAAAAAAAAAAAEDAgQFBv/EACMRAQEAAgICAQUBAQAAAAAAAAABAhEDIQQxEgUTIkFRFHH/2gAMAwEAAhEDEQA/AL3NFV5FedLIilecWgwJEcGPWATZzFU6ayEGKLmAEKwHWKKkgVSTH8sxEmzxc0hEcLwPacNcRC9r67QV8QqkgXuNzbaVfEeLphaZLNmHa2sxcpG5jauqmKpohLNb0lFieIVMS5VL0qY+0RqfhKLE8XNba65ht/f/AKkNPHrmBxDnN5C8nbtSYLlsVWwuIY08aaqZcylhYg9pp8HjkxWFpVs6qxAJGYaGedYuutQ5lbQ9b7fCT0OJvQysWCM32wba9pqVm4vS1IOoNx3j7dpleD8aDaVWLX6k3mpw9VKqhkIIPnNzLbFmjgpj0WSJSZjoJNSpEMMw0jZQck7yWnh2cXAJhQTmaXFzLHC0TTXKAD5xWhQimVJuJKlHOpA3h+JwxzE9PKRJQZdiReGwBagA1iLwinhEyBnvrsAJY4bB3YMRt3G8sOWhFioi2cjzAIe0XlmE5Z2S8ptnQflkThTPaFrSjxSi2AqUjJVo+UJFK0kVIbAdaRB2kgS/STgA6R2UCIAzR12kVYikhJPxhzMJkeLYupiSXBKoGYZR9kAka+czldRTHHZnEOJK1QqH8F9BfeZ/F4g12K6kA72ufhIMVXzYkMx0U7d4bwliTWqqoy2sBIWuiRUV6n1+VVawFtRLbA8LXEUkOtwIwYZcRjHrN4KIAGp949TLbgTF6DAAhUdlU26Q23MQWO4XTw1PONWOgA6mVWIRsO3LqqWB1tbaajiyjLRN/wDyrmldxSkr4ym2njpsAexhKWWMAYXEpT8AUAXsb9ZreB416T5Cwyr96YPlu+MqaeFTv5y/wdUjJWGborD+83Klli9UoYlOXmBBuOk5Hubgyh4FXOITKutpf0MPUY2y6ysrnvsRh7B7taXOHIamCBAcNggGBcw1nFPRRp5RURIyI24icpL3yxFcEXjHqPrlXQbmJvcSuwUSP6QuxBg2IrNcadNpGr37Xj0zcmPuO0cPSRgEx6KTNkkBjgYqUiYTSwt97xBAIuU3hqYHuY84QgaLDY0BGk5iSIWcOSNFjGw7LbMjG+wtDZaVWKNRKbWViLeFv+pj8bUy166uxy20HY+c23E8O7Us1VsqKbtY7DvPP+MVqdRmdVsCbLckn4nqZLJfBn8RTBrhqYtf3pdcJL02yOAtNtVgOEoipjLvcqNWljilFJv5VRr/AHdhJWrxcfRqVVbOoYecJpItFAqAADYDYTJYXFPTq3RqyL1D7TRYZqlTC8+/htcQ9Nzs/HoamHYLqdx6iUvE6vNw4ekfGmtu3eEYvidemLIKeumplfV5lb62pTQEdU1hBVXgqlREZmOvYDfWW+Fr1Hp5CMi3sSBuJT1awpKEqlRy2tfqQdoZg6jZVBYFmWwA2I6GbiOT0T2Nb+OYMbLUKqddjYm/5T0ilSSmNBdp5J7NYs0sRTZbEOLEHoym/wCl/nPUcJihVoqwuRsDNxDIXUbsJGELnxR4PePBjZNFNVkoAtIydZ2eByyG1KCs17C0iNMDYCSlvONgzWQGBa+4k1PB6amEqDJVBmgiSgAZOiWj1SSoggDlUR+UETlFo8W7xA0IJFUQmqqrvbftJ7xjqbhlazDbz8oGz3tirUuF1Agt4Cxv2BH+RPJuJ1GbLUUkBW0yz172rqLUwj0xqaiZLepBP5AfOeOcTbk1XF7IWzWk6rh6G+z1Pn1a7W2pgCaNsIKtMaZfOUPso6kM4NwxteaLE18ieEyd9ujFXPw4M4Um/kJaVMPysBylFrDaVjYypQBqK6ZyQPF0EWrxRrIiAMSfFc7xN/sHW4YlXxOuZToQJHR4StJw1IOgF7i+8uKNSz5Suh1EkrMLaQFjI8dwtMUWcABts1oBw6oFdbAgAZQSNu8O9pHvlpgnVheU1NizMRpnayjylMfSGftseGYkrVZE0ze7fpbb9BPW+A1ubgqJHVdQO4/YnjHD71GYi97Xv2t+zPVPZWsKmGR6RFm1K302H95qI5tVe5i5gOsiUoVBudY45RqZpN2Yk6RyoTvtG5x0sJ3O6bwCVVA1im0HNWNNcQPanUGSqdI5bSRbRgwNaOVpICO0dcdIbIwOe065J2MkBjgYbNF4+xg+MxPJQ3BvsIdfQyprfXYmmG2INvhvFaJFHxY1sQp01bwDyHWee+2WHRMWVpjRLL66Ceh8f4ilK4w2ooC2Y7ZrzzbidYV2dmcZidz1k77Xx9GeztTkYWoB9hjt5w/G4t6uGUKfG5sLGZrh9arTxFSlTUsaniAv2lng6hr16YFyRqSZjKdq4ZdCaOHrPTyYwGnr4WBvf/EdUwyIectXQfZDA7eUnxlXEUnAppmHQWk1EV3UNVpommukOlOjOH8RFeqtNQ1r2BItLLEVgtM662lDWxiUceGGoAIAja+NLg1C3TSIrdK3i2KpDEgVwWJ1Cj+8G4YpqsWI0HuiB1XGJxbve63sLy3wV6ShFsGsT85TWppz27q64aFGQU9yQbN1HUfvtPQPZeqtHGigCVXELdQej9hPPuF+CpSbutgOu819V/o+IwlbDvfxjca2HXzhKzlOnoYp6DxRRTHUyDDYqnWW9N1dbkEjoe0nvKbRdkHedlE68SBEyiJlHaLeITGGb+lVRs5+ckXGV+jE/CVA4gO8cOI+sej2ukxlf1+ENSuCAdpnF4h5mOHEB/yho2lFcdxFFbzEzyY+4JsbDqYNiOLst7VAo8t5jKyOji8bk5e5OmpbEKouzKB3OkocfxSgtWwqEopPudem8zmL4uGuVYs3djKmvi2r1FUsSb3Ik7n/AB14+FMJvKjOM4zn0ai2VE5hY28tphOKVSygKPDfW00eLxAAdWbya/WZTGVr1XJHgJ0+EWN7Qykh/s4o+ns7G5VTa80GLwNWjVGLwAAbTMnf0md4HUzcSWwte4m1ptZQD2haUnSn/wBSFWrZ2KsoBKsLGFNxTD0qRDuD4NwRv0h1fBUa4zOise5GsAqcOwq6rSX5Qh9s69avjKxbD0iRtmOgECx9apTAw5qXa/iPaanGqMPhGYCxI0mOduY5YgXOkcZyS4NeYygaAHtLtApQOzWZRZh37SuVURb3FtyRCqb3amLGx8QHaPZSLrCuwdD0UXBHeXuA4pUw1UNSfKSPFsw/OZfAVCCyMehh1NipCMT3Mza6/Hwxy6seq+zeOwtXBJTpu5q6tUzm5J7y55q9z855jwDiDYTFo+ay+61vun93+E3YxAJ3lcbtx+Vw/az/AOrI1F/Zicxf2ZX88Df9Yorg9I3MOzpELpAeeLxPpA6C8AxWfvFDwceZigjvKkIDnvHrU1AJ03J7CC6d5Dja3IpBQfFU/SZyy1F/H4/uckheIcVK2SmbLfb0lRiMa7g+LeBYqsWdx92oYOXJ2nN7fRYYzGaglsXUGhbaTYeoal2J0HWAE3sD1lgiGmq+IBvsoOg7mZqPP1jpW8XrHm2VjYrcnvrKfEVPAFIBy7DvLLiZFSvy0a5AsSOkqsQj813t4SMq3G8eLzMpfSw4HSpl+YLZgL2mpoVFqUxY6iYnDZlAZWII6gw+lj8RR2YH1EdX/wA9941qw9S1r+HpGNlVS1RlVRuWOkzbcXxZWwyjzgeIr18Qb16rP5HaI542X7o3j/E0xANDDG6g6v8A4lFSTM/hFwN4RUA7aASLDluZZdAbzUT5sJjNQRWUgIq72uYZQUKAz3J2FvSDAqqM5IvtCCSKa6Xbqvr37QtQk2fheZzlYaNe57AdZdEXqjL0AEqqFSpYLSUf8nGw9O8MFUvcKSF2J7zL0PGx/a1wzJTPibXsNZqeG40VqGUkl6dg2vyMyOFsoUAa9ZfcFexqgb6X6bTeF7Lz8Plx2/xe/SDbS/xMQ1336QfxNbL+sVgQNdbb6yzxBHOY9xG/SCN80gygi40MeEMC2o9ItxG2nTQczois7myqLmU/FMQXrUW2+qGn5yfjNfKlLDKRmrOA34byu4hVD1nFxdDb4SPJe9PZ+n8Pxx+d90HiD/EVx3YH9ZEDY3jqzXrsfvU1P5yMnWSr0YcDpfrHcx1pgA3J1v1vOTXS/wAzOc2bKCCO4mU88flQWIVrhgdOsGqHPZiSSNBrtC2UnMDe0EyKHILXtqI3H8Pz1SqOXdiDY9BJdxF3G0ci3G0HbjNI7E6RVpHcyYAD1iObKYNaCuaZfK97AbDcyRXplhSRMve25jMl8zE2IE6mq2NQXJG1tB8YPO55+6V8UqrlooF7E/rOo1UfXxORvY2uYJyy+c5ut7yWjy1CqTlO5BP6TTn4+6taTufCTZQLAdoVRbTTYbSvoBgPESbj8ofh1u1zE9bjkmPSyoGwH5yy4bXNDHUzfwuMplXQO5hFRiuVx01jnVHJjMsbK1ge4tYX8o9coNyCL+UrqFWpUpIyOACL7SbO67ul/MWnRO3zWWPxtg1WTcg+kaa1ulvUQfmAj3gPMGcXvrmDepgSrzDsYl76CJYd42q4pUnqnZBf49I7dTbWGNzymMZ7ieI5vGRY+FGCiDYqr/EBzsQL/K0HDlsVnO5a8fix4wegM5rX02GMxxkjnF2Uj7pX+8b1jUa7Kp6Xt6RbzNahwM4mxiRGMRkZlDEAeE7kwaoqBiGG2mo3Elrn6t/wk/lCMFwyvjrVKCF6excHSwj04vIswvQbD0yyeFWNuljHn6rSoCmv2haavD4YYLCuEV2zE2N/31jKhNfDVKVQqyoVBpsNbHrrDRY+RlIygqIzEKwJHQSOpUUDXNa+uh0mhrEKSaQUFtz3ldxkOeGkdcy5iDpvFKplzZaVxByXXv1g1WtlsuY6fZOghY1phvLS0FxFA4hgcxBHlGzzceWWrDKVTM7LcAEfOLQUGr4rORtFOHCLyzqRr6SWiq0lAXczSOPFbexqNewsIdQ0TXeBYddjDaZi278ZqDqO0IbVNrwakekKQFlIjOjuGkVMNkPvIfyhqUwNLtfyMquFvaqyXtcdJaEknd/kP8y2F3NPB87D48u/6kyt1LkesSygbsD5tGqfDqGMfcD3bzTkBSs47X5dAUhoX1MsxvKD2i/q/hMcl/F3/T8JeS2/pT7VAfOTVznBHlIG98SY7n0ka9z2GQ2qJ+KTdZAPfX8QhB3iKFnGdOO8Ro6txTYi1wDuLy79lazYTBEVbLRquWXKvXTWUmI/lP6S5wf+yYT0b9ZqOLyZvJePiaT0TUOIOXUnMqkKOt5V4kK3EFCVFbNlIZRoVy7QXF/0NSLh/wCrofhX/wCYS7cuWPwm4IellbPUZAp8uvaDcQSl9BrrYK1r3BveWVb/AGtv/ev6GVPEP6Kr+GYt1V5PlNqVjZFA7CLRX7XaRH3V9IRT/kNNO2B6urXBIM6lTY1aYJzadpzbwnC/zR+GNO4TYqmtrAQhARI02kyRLp6Yt1vDMOQfWB0veMLw/viOFSYd+TjFPTNrNDk6KzHtoJm6388esvk91fwiU468r6jjPxqYCpfqfLSLlrbBSfgIxPenJuZV5T//2Q=="/>
          <p:cNvSpPr>
            <a:spLocks noChangeAspect="1" noChangeArrowheads="1"/>
          </p:cNvSpPr>
          <p:nvPr/>
        </p:nvSpPr>
        <p:spPr bwMode="auto">
          <a:xfrm>
            <a:off x="0" y="-706438"/>
            <a:ext cx="1962150" cy="1457326"/>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8" name="TextovéPole 7"/>
          <p:cNvSpPr txBox="1"/>
          <p:nvPr/>
        </p:nvSpPr>
        <p:spPr>
          <a:xfrm>
            <a:off x="539552" y="3429000"/>
            <a:ext cx="2448272" cy="584775"/>
          </a:xfrm>
          <a:prstGeom prst="rect">
            <a:avLst/>
          </a:prstGeom>
          <a:noFill/>
        </p:spPr>
        <p:txBody>
          <a:bodyPr wrap="square" rtlCol="0">
            <a:spAutoFit/>
          </a:bodyPr>
          <a:lstStyle/>
          <a:p>
            <a:r>
              <a:rPr lang="cs-CZ" sz="1600" dirty="0" smtClean="0"/>
              <a:t>David John </a:t>
            </a:r>
            <a:r>
              <a:rPr lang="cs-CZ" sz="1600" dirty="0" err="1" smtClean="0"/>
              <a:t>Chalmers</a:t>
            </a:r>
            <a:r>
              <a:rPr lang="cs-CZ" sz="1600" dirty="0" smtClean="0"/>
              <a:t> (1966)</a:t>
            </a:r>
            <a:endParaRPr lang="cs-CZ" sz="1600" dirty="0"/>
          </a:p>
        </p:txBody>
      </p:sp>
      <p:sp>
        <p:nvSpPr>
          <p:cNvPr id="10" name="TextovéPole 9"/>
          <p:cNvSpPr txBox="1"/>
          <p:nvPr/>
        </p:nvSpPr>
        <p:spPr>
          <a:xfrm>
            <a:off x="467544" y="6273225"/>
            <a:ext cx="2448272" cy="584775"/>
          </a:xfrm>
          <a:prstGeom prst="rect">
            <a:avLst/>
          </a:prstGeom>
          <a:noFill/>
        </p:spPr>
        <p:txBody>
          <a:bodyPr wrap="square" rtlCol="0">
            <a:spAutoFit/>
          </a:bodyPr>
          <a:lstStyle/>
          <a:p>
            <a:r>
              <a:rPr lang="cs-CZ" sz="1600" dirty="0" smtClean="0"/>
              <a:t>John </a:t>
            </a:r>
            <a:r>
              <a:rPr lang="cs-CZ" sz="1600" dirty="0" err="1" smtClean="0"/>
              <a:t>Rogers</a:t>
            </a:r>
            <a:r>
              <a:rPr lang="cs-CZ" sz="1600" dirty="0" smtClean="0"/>
              <a:t> </a:t>
            </a:r>
            <a:r>
              <a:rPr lang="cs-CZ" sz="1600" dirty="0" err="1" smtClean="0"/>
              <a:t>Searle</a:t>
            </a:r>
            <a:r>
              <a:rPr lang="cs-CZ" sz="1600" dirty="0" smtClean="0"/>
              <a:t> (1932)</a:t>
            </a:r>
            <a:endParaRPr lang="cs-CZ" sz="1600" dirty="0"/>
          </a:p>
        </p:txBody>
      </p:sp>
      <p:pic>
        <p:nvPicPr>
          <p:cNvPr id="58376" name="Picture 8" descr="http://www.nndb.com/people/457/000070247/01searleautumn.jpg"/>
          <p:cNvPicPr>
            <a:picLocks noChangeAspect="1" noChangeArrowheads="1"/>
          </p:cNvPicPr>
          <p:nvPr/>
        </p:nvPicPr>
        <p:blipFill>
          <a:blip r:embed="rId2" cstate="print"/>
          <a:srcRect/>
          <a:stretch>
            <a:fillRect/>
          </a:stretch>
        </p:blipFill>
        <p:spPr bwMode="auto">
          <a:xfrm>
            <a:off x="971600" y="4149080"/>
            <a:ext cx="1527441" cy="2138417"/>
          </a:xfrm>
          <a:prstGeom prst="rect">
            <a:avLst/>
          </a:prstGeom>
          <a:noFill/>
        </p:spPr>
      </p:pic>
      <p:pic>
        <p:nvPicPr>
          <p:cNvPr id="5122" name="Picture 2" descr="http://www.nndb.com/people/028/000043896/chalmers.jpg">
            <a:hlinkClick r:id="rId3"/>
          </p:cNvPr>
          <p:cNvPicPr>
            <a:picLocks noChangeAspect="1" noChangeArrowheads="1"/>
          </p:cNvPicPr>
          <p:nvPr/>
        </p:nvPicPr>
        <p:blipFill>
          <a:blip r:embed="rId4" cstate="print"/>
          <a:srcRect/>
          <a:stretch>
            <a:fillRect/>
          </a:stretch>
        </p:blipFill>
        <p:spPr bwMode="auto">
          <a:xfrm>
            <a:off x="971600" y="1556792"/>
            <a:ext cx="1656184" cy="1911616"/>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95536" y="1463878"/>
            <a:ext cx="3888432"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smtClean="0">
                <a:ln>
                  <a:noFill/>
                </a:ln>
                <a:effectLst/>
                <a:latin typeface="Arial" pitchFamily="34" charset="0"/>
                <a:ea typeface="Times New Roman" pitchFamily="18" charset="0"/>
              </a:rPr>
              <a:t>Počítač pracuje s informacemi podobně jako lidský mozek, ale žádné vědomí se u něj nepředpokládá. Teoreticky je tedy možné sestrojit tak složitý počítač, že se bude robot jím obdařený navenek projevovat ve všech aspektech svého chování jako opravdový člověk. Až na to, že nebude mít žádné vědomí</a:t>
            </a:r>
            <a:r>
              <a:rPr kumimoji="0" lang="cs-CZ" sz="1600" b="0" i="0" u="none" strike="noStrike" cap="none" normalizeH="0" dirty="0" smtClean="0">
                <a:ln>
                  <a:noFill/>
                </a:ln>
                <a:effectLst/>
                <a:latin typeface="Arial" pitchFamily="34" charset="0"/>
                <a:ea typeface="Times New Roman" pitchFamily="18" charset="0"/>
              </a:rPr>
              <a:t> </a:t>
            </a:r>
            <a:r>
              <a:rPr kumimoji="0" lang="cs-CZ" sz="1600" b="0" i="0" u="none" strike="noStrike" cap="none" normalizeH="0" baseline="0" dirty="0" smtClean="0">
                <a:ln>
                  <a:noFill/>
                </a:ln>
                <a:effectLst/>
                <a:latin typeface="Arial" pitchFamily="34" charset="0"/>
                <a:ea typeface="Times New Roman" pitchFamily="18" charset="0"/>
              </a:rPr>
              <a:t>(</a:t>
            </a:r>
            <a:r>
              <a:rPr kumimoji="0" lang="cs-CZ" sz="1600" b="0" i="0" u="none" strike="noStrike" cap="none" normalizeH="0" baseline="0" dirty="0" err="1" smtClean="0">
                <a:ln>
                  <a:noFill/>
                </a:ln>
                <a:effectLst/>
                <a:latin typeface="Arial" pitchFamily="34" charset="0"/>
                <a:ea typeface="Times New Roman" pitchFamily="18" charset="0"/>
              </a:rPr>
              <a:t>Calmersova</a:t>
            </a:r>
            <a:r>
              <a:rPr kumimoji="0" lang="cs-CZ" sz="1600" b="0" i="0" u="none" strike="noStrike" cap="none" normalizeH="0" baseline="0" dirty="0" smtClean="0">
                <a:ln>
                  <a:noFill/>
                </a:ln>
                <a:effectLst/>
                <a:latin typeface="Arial" pitchFamily="34" charset="0"/>
                <a:ea typeface="Times New Roman" pitchFamily="18" charset="0"/>
              </a:rPr>
              <a:t> zombie). Proč tedy my, krom toho, že vlastně jen fyziologicky reagujeme na podněty stejně jako počítač, si většinu těchto našich aktivit navíc ještě uvědomujeme?</a:t>
            </a:r>
            <a:endParaRPr kumimoji="0" lang="cs-CZ" sz="1600" b="0" i="0" u="none" strike="noStrike" cap="none" normalizeH="0" baseline="0" dirty="0" smtClean="0">
              <a:ln>
                <a:noFill/>
              </a:ln>
              <a:effectLst/>
              <a:latin typeface="Arial" pitchFamily="34" charset="0"/>
            </a:endParaRPr>
          </a:p>
          <a:p>
            <a:pPr lvl="0" algn="l" eaLnBrk="0" hangingPunct="0"/>
            <a:r>
              <a:rPr kumimoji="0" lang="cs-CZ" sz="1600" b="0" i="0" u="none" strike="noStrike" cap="none" normalizeH="0" baseline="0" dirty="0" smtClean="0">
                <a:ln>
                  <a:noFill/>
                </a:ln>
                <a:effectLst/>
                <a:latin typeface="Arial" pitchFamily="34" charset="0"/>
                <a:ea typeface="Times New Roman" pitchFamily="18" charset="0"/>
              </a:rPr>
              <a:t>U živých organismů se musel vyvinout mechanismus, který jim umožnil </a:t>
            </a:r>
            <a:r>
              <a:rPr lang="cs-CZ" sz="1600" dirty="0" smtClean="0">
                <a:latin typeface="Arial" pitchFamily="34" charset="0"/>
                <a:ea typeface="Times New Roman" pitchFamily="18" charset="0"/>
              </a:rPr>
              <a:t>učit se z </a:t>
            </a:r>
            <a:r>
              <a:rPr kumimoji="0" lang="cs-CZ" sz="1600" b="0" i="0" u="none" strike="noStrike" cap="none" normalizeH="0" baseline="0" dirty="0" smtClean="0">
                <a:ln>
                  <a:noFill/>
                </a:ln>
                <a:effectLst/>
                <a:latin typeface="Arial" pitchFamily="34" charset="0"/>
                <a:ea typeface="Times New Roman" pitchFamily="18" charset="0"/>
              </a:rPr>
              <a:t>vlastních chyb. V takovém případě bylo ale nutno přesně specifikovat, co jest to chyba. Proto se vyvinulo utrpení - nejzákladnější z pocitů. A pocity vyžadují vědomí, aby mohly být vnitřně</a:t>
            </a:r>
            <a:r>
              <a:rPr kumimoji="0" lang="cs-CZ" sz="1600" b="0" i="0" u="none" strike="noStrike" cap="none" normalizeH="0" dirty="0" smtClean="0">
                <a:ln>
                  <a:noFill/>
                </a:ln>
                <a:effectLst/>
                <a:latin typeface="Arial" pitchFamily="34" charset="0"/>
                <a:ea typeface="Times New Roman" pitchFamily="18" charset="0"/>
              </a:rPr>
              <a:t> prožívány</a:t>
            </a:r>
            <a:r>
              <a:rPr kumimoji="0" lang="cs-CZ" sz="1600" b="0" i="0" u="none" strike="noStrike" cap="none" normalizeH="0" baseline="0" dirty="0" smtClean="0">
                <a:ln>
                  <a:noFill/>
                </a:ln>
                <a:effectLst/>
                <a:latin typeface="Arial" pitchFamily="34" charset="0"/>
                <a:ea typeface="Times New Roman" pitchFamily="18" charset="0"/>
              </a:rPr>
              <a:t>.</a:t>
            </a:r>
            <a:endParaRPr kumimoji="0" lang="cs-CZ" sz="1600" b="0" i="0" u="none" strike="noStrike" cap="none" normalizeH="0" baseline="0" dirty="0" smtClean="0">
              <a:ln>
                <a:noFill/>
              </a:ln>
              <a:effectLst/>
              <a:latin typeface="Arial" pitchFamily="34" charset="0"/>
            </a:endParaRPr>
          </a:p>
        </p:txBody>
      </p:sp>
      <p:sp>
        <p:nvSpPr>
          <p:cNvPr id="6" name="Nadpis 1"/>
          <p:cNvSpPr>
            <a:spLocks noGrp="1"/>
          </p:cNvSpPr>
          <p:nvPr>
            <p:ph type="title"/>
          </p:nvPr>
        </p:nvSpPr>
        <p:spPr>
          <a:xfrm>
            <a:off x="467544" y="188640"/>
            <a:ext cx="8229600" cy="1143000"/>
          </a:xfrm>
        </p:spPr>
        <p:txBody>
          <a:bodyPr/>
          <a:lstStyle/>
          <a:p>
            <a:r>
              <a:rPr lang="cs-CZ" sz="3200" dirty="0" err="1" smtClean="0">
                <a:solidFill>
                  <a:srgbClr val="FFFF00"/>
                </a:solidFill>
              </a:rPr>
              <a:t>Chalmersova</a:t>
            </a:r>
            <a:r>
              <a:rPr lang="cs-CZ" sz="3200" dirty="0" smtClean="0">
                <a:solidFill>
                  <a:srgbClr val="FFFF00"/>
                </a:solidFill>
              </a:rPr>
              <a:t> zombie vs. vědomá bytost</a:t>
            </a:r>
            <a:endParaRPr lang="cs-CZ" sz="3200" dirty="0">
              <a:solidFill>
                <a:srgbClr val="FFFF00"/>
              </a:solidFill>
            </a:endParaRPr>
          </a:p>
        </p:txBody>
      </p:sp>
      <p:pic>
        <p:nvPicPr>
          <p:cNvPr id="21508" name="Picture 4" descr="http://vtm.e15.cz/files/imagecache/dust_filerenderer_big/upload/story_press/378/039_000_jpg_4991a6bb81.jpg">
            <a:hlinkClick r:id="rId2"/>
          </p:cNvPr>
          <p:cNvPicPr>
            <a:picLocks noChangeAspect="1" noChangeArrowheads="1"/>
          </p:cNvPicPr>
          <p:nvPr/>
        </p:nvPicPr>
        <p:blipFill>
          <a:blip r:embed="rId3" cstate="print"/>
          <a:srcRect/>
          <a:stretch>
            <a:fillRect/>
          </a:stretch>
        </p:blipFill>
        <p:spPr bwMode="auto">
          <a:xfrm>
            <a:off x="4427984" y="1340768"/>
            <a:ext cx="4114394" cy="535496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1143000"/>
          </a:xfrm>
        </p:spPr>
        <p:txBody>
          <a:bodyPr/>
          <a:lstStyle/>
          <a:p>
            <a:r>
              <a:rPr lang="cs-CZ" dirty="0" smtClean="0">
                <a:solidFill>
                  <a:srgbClr val="FFFF00"/>
                </a:solidFill>
              </a:rPr>
              <a:t>Vztah vědomí a psýchy</a:t>
            </a:r>
            <a:endParaRPr lang="cs-CZ" dirty="0">
              <a:solidFill>
                <a:srgbClr val="FFFF00"/>
              </a:solidFill>
            </a:endParaRPr>
          </a:p>
        </p:txBody>
      </p:sp>
      <p:pic>
        <p:nvPicPr>
          <p:cNvPr id="93186" name="Picture 2" descr="F:\Oldřík\Dokumenty\Dokumenty\Obrázky\2005-03 (III)\sejmout0001.jpg"/>
          <p:cNvPicPr>
            <a:picLocks noChangeAspect="1" noChangeArrowheads="1"/>
          </p:cNvPicPr>
          <p:nvPr/>
        </p:nvPicPr>
        <p:blipFill>
          <a:blip r:embed="rId2" cstate="print"/>
          <a:srcRect l="8582" t="8968" r="9895" b="16286"/>
          <a:stretch>
            <a:fillRect/>
          </a:stretch>
        </p:blipFill>
        <p:spPr bwMode="auto">
          <a:xfrm>
            <a:off x="4788024" y="1484784"/>
            <a:ext cx="3888432" cy="5108256"/>
          </a:xfrm>
          <a:prstGeom prst="rect">
            <a:avLst/>
          </a:prstGeom>
          <a:noFill/>
        </p:spPr>
      </p:pic>
      <p:sp>
        <p:nvSpPr>
          <p:cNvPr id="5" name="TextovéPole 4"/>
          <p:cNvSpPr txBox="1"/>
          <p:nvPr/>
        </p:nvSpPr>
        <p:spPr>
          <a:xfrm>
            <a:off x="467544" y="1628800"/>
            <a:ext cx="3312368" cy="3416320"/>
          </a:xfrm>
          <a:prstGeom prst="rect">
            <a:avLst/>
          </a:prstGeom>
          <a:noFill/>
        </p:spPr>
        <p:txBody>
          <a:bodyPr wrap="square" rtlCol="0">
            <a:spAutoFit/>
          </a:bodyPr>
          <a:lstStyle/>
          <a:p>
            <a:pPr algn="l"/>
            <a:r>
              <a:rPr lang="cs-CZ" dirty="0" smtClean="0"/>
              <a:t>Vědomí lze znázornit coby cestujícího v kočáře hmotného těla, kde inteligence je vozataj, mysl představuje otěže a jednotlivé smysly tvoří koně. Vědomí je do značné míry pasivním cestovatelem (pozorovatelem) v hmotném těle, který se raduje, nebo naopak trápí ve styku s inteligencí, myslí a tělesnými smysly</a:t>
            </a:r>
            <a:endParaRPr lang="cs-CZ"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sz="3600" dirty="0" smtClean="0">
                <a:solidFill>
                  <a:srgbClr val="FFFF00"/>
                </a:solidFill>
              </a:rPr>
              <a:t>Transakční teorie vědomí</a:t>
            </a:r>
            <a:endParaRPr lang="cs-CZ" sz="3600" dirty="0">
              <a:solidFill>
                <a:srgbClr val="FFFF00"/>
              </a:solidFill>
            </a:endParaRPr>
          </a:p>
        </p:txBody>
      </p:sp>
      <p:sp>
        <p:nvSpPr>
          <p:cNvPr id="4" name="TextovéPole 3"/>
          <p:cNvSpPr txBox="1"/>
          <p:nvPr/>
        </p:nvSpPr>
        <p:spPr>
          <a:xfrm>
            <a:off x="611560" y="1124744"/>
            <a:ext cx="5976664" cy="5355312"/>
          </a:xfrm>
          <a:prstGeom prst="rect">
            <a:avLst/>
          </a:prstGeom>
          <a:noFill/>
        </p:spPr>
        <p:txBody>
          <a:bodyPr wrap="square" rtlCol="0">
            <a:spAutoFit/>
          </a:bodyPr>
          <a:lstStyle/>
          <a:p>
            <a:pPr algn="l"/>
            <a:r>
              <a:rPr lang="cs-CZ" dirty="0" smtClean="0"/>
              <a:t>V současnosti je vědomí chápáno jako okamžitá změna jistého druhu kvantového potenciálu pramenícího </a:t>
            </a:r>
          </a:p>
          <a:p>
            <a:pPr algn="l"/>
            <a:r>
              <a:rPr lang="cs-CZ" dirty="0" smtClean="0"/>
              <a:t>z existence dvojí formy vlnových funkcí: komplexní (retardované), cestující po časové ose ve směru toku času a hermitovsky sdružené (</a:t>
            </a:r>
            <a:r>
              <a:rPr lang="cs-CZ" dirty="0" err="1" smtClean="0"/>
              <a:t>advancované</a:t>
            </a:r>
            <a:r>
              <a:rPr lang="cs-CZ" dirty="0" smtClean="0"/>
              <a:t>), cestující </a:t>
            </a:r>
          </a:p>
          <a:p>
            <a:pPr algn="l"/>
            <a:r>
              <a:rPr lang="cs-CZ" dirty="0" smtClean="0"/>
              <a:t>v původní teorii Johna </a:t>
            </a:r>
            <a:r>
              <a:rPr lang="cs-CZ" dirty="0" err="1" smtClean="0"/>
              <a:t>Crammera</a:t>
            </a:r>
            <a:r>
              <a:rPr lang="cs-CZ" dirty="0" smtClean="0"/>
              <a:t> proti směru toku času. </a:t>
            </a:r>
          </a:p>
          <a:p>
            <a:pPr algn="l"/>
            <a:r>
              <a:rPr lang="cs-CZ" dirty="0" smtClean="0"/>
              <a:t>Vzhledem k jejich komplexnosti jsou projevy obou typů vlnové funkce měřitelné až v okamžiku jejich skalárního součinu (transakce), kdy se generuje kvantový potenciál, v němž se rodí již měřitelné kvantové události (z toho důvodu nelze žádným měřením rozlišit vědomou bytost od </a:t>
            </a:r>
            <a:r>
              <a:rPr lang="cs-CZ" dirty="0" err="1" smtClean="0"/>
              <a:t>Chalmersovy</a:t>
            </a:r>
            <a:r>
              <a:rPr lang="cs-CZ" dirty="0" smtClean="0"/>
              <a:t> zombie).</a:t>
            </a:r>
          </a:p>
          <a:p>
            <a:pPr algn="l"/>
            <a:r>
              <a:rPr lang="cs-CZ" dirty="0" smtClean="0"/>
              <a:t>To umožňuje uskutečnit kognitivní proces dokonce i bez nutnosti interakce hmotné částice se zkoumaným objektem. Pouze samotná vlnová funkce reaguje na stav testovaného objektu, aniž by jej současně dokázala jakkoli ovlivnit. Po transakci však předává tuto informaci  hmotné částici, čímž se informace stává měřitelnou (detekovatelnou).</a:t>
            </a:r>
            <a:endParaRPr lang="cs-CZ" dirty="0"/>
          </a:p>
        </p:txBody>
      </p:sp>
      <p:sp>
        <p:nvSpPr>
          <p:cNvPr id="604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cs-CZ"/>
          </a:p>
        </p:txBody>
      </p:sp>
      <p:pic>
        <p:nvPicPr>
          <p:cNvPr id="60417" name="Picture 1" descr="http://faculty.washington.edu/jcramer/JGC_pics_files/John_1.gif"/>
          <p:cNvPicPr>
            <a:picLocks noChangeAspect="1" noChangeArrowheads="1"/>
          </p:cNvPicPr>
          <p:nvPr/>
        </p:nvPicPr>
        <p:blipFill>
          <a:blip r:embed="rId2" r:link="rId3" cstate="print"/>
          <a:srcRect/>
          <a:stretch>
            <a:fillRect/>
          </a:stretch>
        </p:blipFill>
        <p:spPr bwMode="auto">
          <a:xfrm>
            <a:off x="6588224" y="1196752"/>
            <a:ext cx="1981200" cy="2133600"/>
          </a:xfrm>
          <a:prstGeom prst="rect">
            <a:avLst/>
          </a:prstGeom>
          <a:noFill/>
        </p:spPr>
      </p:pic>
      <p:sp>
        <p:nvSpPr>
          <p:cNvPr id="60419" name="Rectangle 3"/>
          <p:cNvSpPr>
            <a:spLocks noChangeArrowheads="1"/>
          </p:cNvSpPr>
          <p:nvPr/>
        </p:nvSpPr>
        <p:spPr bwMode="auto">
          <a:xfrm>
            <a:off x="6660232" y="3140968"/>
            <a:ext cx="1872208"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000" b="0" i="0" u="none" strike="noStrike" cap="none" normalizeH="0" baseline="0" dirty="0" smtClean="0">
                <a:ln>
                  <a:noFill/>
                </a:ln>
                <a:solidFill>
                  <a:schemeClr val="tx1"/>
                </a:solidFill>
                <a:effectLst/>
                <a:latin typeface="Arial" pitchFamily="34" charset="0"/>
                <a:ea typeface="MS Mincho" pitchFamily="49" charset="-128"/>
                <a:cs typeface="Arial" pitchFamily="34" charset="0"/>
              </a:rPr>
              <a:t> </a:t>
            </a:r>
            <a:endParaRPr kumimoji="0" lang="cs-CZ" sz="9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60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John G. </a:t>
            </a:r>
            <a:r>
              <a:rPr kumimoji="0" lang="cs-CZ" sz="1600" i="0" u="none" strike="noStrike" cap="none" normalizeH="0" baseline="0" dirty="0" err="1" smtClean="0">
                <a:ln>
                  <a:noFill/>
                </a:ln>
                <a:solidFill>
                  <a:schemeClr val="tx1"/>
                </a:solidFill>
                <a:effectLst/>
                <a:latin typeface="Times New Roman" pitchFamily="18" charset="0"/>
                <a:ea typeface="MS Mincho" pitchFamily="49" charset="-128"/>
                <a:cs typeface="Times New Roman" pitchFamily="18" charset="0"/>
              </a:rPr>
              <a:t>Cramer</a:t>
            </a:r>
            <a:r>
              <a:rPr kumimoji="0" lang="cs-CZ" sz="160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(1934)</a:t>
            </a:r>
            <a:endParaRPr kumimoji="0" lang="cs-CZ" sz="1600" i="0" u="none" strike="noStrike" cap="none" normalizeH="0" baseline="0" dirty="0" smtClean="0">
              <a:ln>
                <a:noFill/>
              </a:ln>
              <a:solidFill>
                <a:schemeClr val="tx1"/>
              </a:solidFill>
              <a:effectLst/>
              <a:latin typeface="Arial" pitchFamily="34" charset="0"/>
            </a:endParaRPr>
          </a:p>
        </p:txBody>
      </p:sp>
      <p:pic>
        <p:nvPicPr>
          <p:cNvPr id="7" name="Picture 4"/>
          <p:cNvPicPr>
            <a:picLocks noChangeAspect="1" noChangeArrowheads="1"/>
          </p:cNvPicPr>
          <p:nvPr/>
        </p:nvPicPr>
        <p:blipFill>
          <a:blip r:embed="rId4" cstate="print"/>
          <a:srcRect l="17283" r="20438" b="24834"/>
          <a:stretch>
            <a:fillRect/>
          </a:stretch>
        </p:blipFill>
        <p:spPr bwMode="auto">
          <a:xfrm>
            <a:off x="6588224" y="3861048"/>
            <a:ext cx="1975096" cy="28529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sz="3600" dirty="0" smtClean="0">
                <a:solidFill>
                  <a:srgbClr val="FFFF00"/>
                </a:solidFill>
              </a:rPr>
              <a:t>Transakční teorie vědomí</a:t>
            </a:r>
            <a:endParaRPr lang="cs-CZ" sz="3600" dirty="0">
              <a:solidFill>
                <a:srgbClr val="FFFF00"/>
              </a:solidFill>
            </a:endParaRPr>
          </a:p>
        </p:txBody>
      </p:sp>
      <p:sp>
        <p:nvSpPr>
          <p:cNvPr id="4" name="TextovéPole 3"/>
          <p:cNvSpPr txBox="1"/>
          <p:nvPr/>
        </p:nvSpPr>
        <p:spPr>
          <a:xfrm>
            <a:off x="323528" y="1268760"/>
            <a:ext cx="5976664" cy="5632311"/>
          </a:xfrm>
          <a:prstGeom prst="rect">
            <a:avLst/>
          </a:prstGeom>
          <a:noFill/>
        </p:spPr>
        <p:txBody>
          <a:bodyPr wrap="square" rtlCol="0">
            <a:spAutoFit/>
          </a:bodyPr>
          <a:lstStyle/>
          <a:p>
            <a:pPr algn="l"/>
            <a:r>
              <a:rPr lang="cs-CZ" dirty="0" smtClean="0"/>
              <a:t>V nestacionární teorii </a:t>
            </a:r>
            <a:r>
              <a:rPr lang="cs-CZ" dirty="0" err="1" smtClean="0"/>
              <a:t>cytoprostoru</a:t>
            </a:r>
            <a:r>
              <a:rPr lang="cs-CZ" dirty="0" smtClean="0"/>
              <a:t> jsou retardované </a:t>
            </a:r>
          </a:p>
          <a:p>
            <a:pPr algn="l"/>
            <a:r>
              <a:rPr lang="cs-CZ" dirty="0" smtClean="0"/>
              <a:t>a </a:t>
            </a:r>
            <a:r>
              <a:rPr lang="cs-CZ" dirty="0" err="1" smtClean="0"/>
              <a:t>advancované</a:t>
            </a:r>
            <a:r>
              <a:rPr lang="cs-CZ" dirty="0" smtClean="0"/>
              <a:t> vlny Johna </a:t>
            </a:r>
            <a:r>
              <a:rPr lang="cs-CZ" dirty="0" err="1" smtClean="0"/>
              <a:t>Cramera</a:t>
            </a:r>
            <a:r>
              <a:rPr lang="cs-CZ" dirty="0" smtClean="0"/>
              <a:t> nahrazeny </a:t>
            </a:r>
            <a:r>
              <a:rPr lang="cs-CZ" dirty="0" err="1" smtClean="0"/>
              <a:t>cytorezonančními</a:t>
            </a:r>
            <a:r>
              <a:rPr lang="cs-CZ" dirty="0" smtClean="0"/>
              <a:t> vlnami, čímž je z fyziky vyloučen pohyb proti směru toku času (</a:t>
            </a:r>
            <a:r>
              <a:rPr lang="cs-CZ" dirty="0" err="1" smtClean="0"/>
              <a:t>cytorezonanční</a:t>
            </a:r>
            <a:r>
              <a:rPr lang="cs-CZ" dirty="0" smtClean="0"/>
              <a:t> vlna je schopna proběhnout tam a zpět, napříč celým </a:t>
            </a:r>
            <a:r>
              <a:rPr lang="cs-CZ" dirty="0" err="1" smtClean="0"/>
              <a:t>cytoprostorem</a:t>
            </a:r>
            <a:r>
              <a:rPr lang="cs-CZ" dirty="0" smtClean="0"/>
              <a:t>, během jediného obnovovacího pulzu).</a:t>
            </a:r>
          </a:p>
          <a:p>
            <a:pPr algn="l"/>
            <a:r>
              <a:rPr lang="cs-CZ" dirty="0" smtClean="0"/>
              <a:t>Ukazuje se, že vědomí je druhem kvantového náboje tvořeného sekundární </a:t>
            </a:r>
            <a:r>
              <a:rPr lang="cs-CZ" dirty="0" err="1" smtClean="0"/>
              <a:t>cytorezonancí</a:t>
            </a:r>
            <a:r>
              <a:rPr lang="cs-CZ" dirty="0" smtClean="0"/>
              <a:t> (která může být vzhledem k její univerzálnosti považována v jistém smyslu rovněž za určitý mikroskopický projev gravitace), jenž může generovat potenciály v zásadě podobné těm, které známe např. z kvantové elektrodynamiky.</a:t>
            </a:r>
          </a:p>
          <a:p>
            <a:pPr algn="l"/>
            <a:r>
              <a:rPr lang="cs-CZ" dirty="0" smtClean="0"/>
              <a:t>Podobně, jako elektrodynamické potenciály, i vědomí není přímo měřitelné zvenčí (nelze experimentálně odlišit </a:t>
            </a:r>
            <a:r>
              <a:rPr lang="cs-CZ" dirty="0" err="1" smtClean="0"/>
              <a:t>Chalmersovu</a:t>
            </a:r>
            <a:r>
              <a:rPr lang="cs-CZ" dirty="0" smtClean="0"/>
              <a:t> zombii od vědomé bytosti), projevuje se však formou vnitřního prožitku. Každá vědomá bytost je schopna subjektivně detekovat své vlastní vědomí. Naopak, </a:t>
            </a:r>
            <a:r>
              <a:rPr lang="cs-CZ" dirty="0" err="1" smtClean="0"/>
              <a:t>Chalmersova</a:t>
            </a:r>
            <a:r>
              <a:rPr lang="cs-CZ" dirty="0" smtClean="0"/>
              <a:t> zombie není schopna takovéhoto subjektivního rozhodnutí, může jej nanejvýš simulovat (navenek předstírat).</a:t>
            </a:r>
            <a:endParaRPr lang="cs-CZ" dirty="0"/>
          </a:p>
        </p:txBody>
      </p:sp>
      <p:sp>
        <p:nvSpPr>
          <p:cNvPr id="593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cs-CZ"/>
          </a:p>
        </p:txBody>
      </p:sp>
      <p:pic>
        <p:nvPicPr>
          <p:cNvPr id="59393" name="obrázek 1" descr="Bez%20názvu1"/>
          <p:cNvPicPr>
            <a:picLocks noChangeAspect="1" noChangeArrowheads="1"/>
          </p:cNvPicPr>
          <p:nvPr/>
        </p:nvPicPr>
        <p:blipFill>
          <a:blip r:embed="rId3" cstate="print"/>
          <a:srcRect l="35527" t="14961" r="5508"/>
          <a:stretch>
            <a:fillRect/>
          </a:stretch>
        </p:blipFill>
        <p:spPr bwMode="auto">
          <a:xfrm>
            <a:off x="6300192" y="1412776"/>
            <a:ext cx="2232248" cy="2181745"/>
          </a:xfrm>
          <a:prstGeom prst="rect">
            <a:avLst/>
          </a:prstGeom>
          <a:noFill/>
        </p:spPr>
      </p:pic>
      <p:sp>
        <p:nvSpPr>
          <p:cNvPr id="59395" name="Rectangle 3"/>
          <p:cNvSpPr>
            <a:spLocks noChangeArrowheads="1"/>
          </p:cNvSpPr>
          <p:nvPr/>
        </p:nvSpPr>
        <p:spPr bwMode="auto">
          <a:xfrm>
            <a:off x="6516216" y="3645024"/>
            <a:ext cx="18002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David </a:t>
            </a:r>
            <a:r>
              <a:rPr kumimoji="0" lang="cs-CZ" sz="1200" b="1" i="0" u="none" strike="noStrike" cap="none" normalizeH="0" baseline="0" dirty="0" err="1" smtClean="0">
                <a:ln>
                  <a:noFill/>
                </a:ln>
                <a:solidFill>
                  <a:schemeClr val="tx1"/>
                </a:solidFill>
                <a:effectLst/>
                <a:latin typeface="Times New Roman" pitchFamily="18" charset="0"/>
                <a:ea typeface="MS Mincho" pitchFamily="49" charset="-128"/>
                <a:cs typeface="Times New Roman" pitchFamily="18" charset="0"/>
              </a:rPr>
              <a:t>Joseph</a:t>
            </a:r>
            <a:r>
              <a:rPr kumimoji="0" lang="cs-CZ" sz="12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a:t>
            </a:r>
            <a:r>
              <a:rPr kumimoji="0" lang="cs-CZ" sz="1200" b="1" i="0" u="none" strike="noStrike" cap="none" normalizeH="0" baseline="0" dirty="0" err="1" smtClean="0">
                <a:ln>
                  <a:noFill/>
                </a:ln>
                <a:solidFill>
                  <a:schemeClr val="tx1"/>
                </a:solidFill>
                <a:effectLst/>
                <a:latin typeface="Times New Roman" pitchFamily="18" charset="0"/>
                <a:ea typeface="MS Mincho" pitchFamily="49" charset="-128"/>
                <a:cs typeface="Times New Roman" pitchFamily="18" charset="0"/>
              </a:rPr>
              <a:t>Zoevistian</a:t>
            </a:r>
            <a:r>
              <a:rPr kumimoji="0" lang="cs-CZ" sz="12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(1974)</a:t>
            </a:r>
            <a:endParaRPr kumimoji="0" lang="cs-CZ" sz="1800" b="0" i="0" u="none" strike="noStrike" cap="none" normalizeH="0" baseline="0" dirty="0" smtClean="0">
              <a:ln>
                <a:noFill/>
              </a:ln>
              <a:solidFill>
                <a:schemeClr val="tx1"/>
              </a:solidFill>
              <a:effectLst/>
              <a:latin typeface="Arial" pitchFamily="34" charset="0"/>
            </a:endParaRPr>
          </a:p>
        </p:txBody>
      </p:sp>
      <p:pic>
        <p:nvPicPr>
          <p:cNvPr id="7" name="Picture 5"/>
          <p:cNvPicPr>
            <a:picLocks noChangeAspect="1" noChangeArrowheads="1"/>
          </p:cNvPicPr>
          <p:nvPr/>
        </p:nvPicPr>
        <p:blipFill>
          <a:blip r:embed="rId4" cstate="print"/>
          <a:srcRect/>
          <a:stretch>
            <a:fillRect/>
          </a:stretch>
        </p:blipFill>
        <p:spPr bwMode="auto">
          <a:xfrm>
            <a:off x="6300191" y="4293096"/>
            <a:ext cx="2195525" cy="792088"/>
          </a:xfrm>
          <a:prstGeom prst="rect">
            <a:avLst/>
          </a:prstGeom>
          <a:noFill/>
          <a:ln w="9525">
            <a:noFill/>
            <a:miter lim="800000"/>
            <a:headEnd/>
            <a:tailEnd/>
          </a:ln>
        </p:spPr>
      </p:pic>
      <p:graphicFrame>
        <p:nvGraphicFramePr>
          <p:cNvPr id="1026" name="Object 1"/>
          <p:cNvGraphicFramePr>
            <a:graphicFrameLocks noChangeAspect="1"/>
          </p:cNvGraphicFramePr>
          <p:nvPr/>
        </p:nvGraphicFramePr>
        <p:xfrm>
          <a:off x="6300192" y="5229200"/>
          <a:ext cx="609600" cy="504825"/>
        </p:xfrm>
        <a:graphic>
          <a:graphicData uri="http://schemas.openxmlformats.org/presentationml/2006/ole">
            <p:oleObj spid="_x0000_s1026" name="Equation" r:id="rId5" imgW="609600" imgH="508000" progId="Equation.DSMT4">
              <p:embed/>
            </p:oleObj>
          </a:graphicData>
        </a:graphic>
      </p:graphicFrame>
      <p:graphicFrame>
        <p:nvGraphicFramePr>
          <p:cNvPr id="1027" name="Object 3"/>
          <p:cNvGraphicFramePr>
            <a:graphicFrameLocks noChangeAspect="1"/>
          </p:cNvGraphicFramePr>
          <p:nvPr/>
        </p:nvGraphicFramePr>
        <p:xfrm>
          <a:off x="6300192" y="5949280"/>
          <a:ext cx="2095500" cy="561975"/>
        </p:xfrm>
        <a:graphic>
          <a:graphicData uri="http://schemas.openxmlformats.org/presentationml/2006/ole">
            <p:oleObj spid="_x0000_s1027" name="Equation" r:id="rId6" imgW="2095500" imgH="558800" progId="Equation.DSMT4">
              <p:embed/>
            </p:oleObj>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8229600" cy="1143000"/>
          </a:xfrm>
        </p:spPr>
        <p:txBody>
          <a:bodyPr/>
          <a:lstStyle/>
          <a:p>
            <a:r>
              <a:rPr lang="cs-CZ" dirty="0" smtClean="0">
                <a:solidFill>
                  <a:srgbClr val="FFFF00"/>
                </a:solidFill>
              </a:rPr>
              <a:t>Indukované vědomí </a:t>
            </a:r>
            <a:r>
              <a:rPr lang="cs-CZ" dirty="0" smtClean="0">
                <a:solidFill>
                  <a:srgbClr val="FFFF00"/>
                </a:solidFill>
                <a:sym typeface="Symbol"/>
              </a:rPr>
              <a:t></a:t>
            </a:r>
            <a:endParaRPr lang="cs-CZ" dirty="0">
              <a:solidFill>
                <a:srgbClr val="FFFF00"/>
              </a:solidFill>
            </a:endParaRPr>
          </a:p>
        </p:txBody>
      </p:sp>
      <p:sp>
        <p:nvSpPr>
          <p:cNvPr id="4" name="TextovéPole 3"/>
          <p:cNvSpPr txBox="1"/>
          <p:nvPr/>
        </p:nvSpPr>
        <p:spPr>
          <a:xfrm>
            <a:off x="683568" y="1412776"/>
            <a:ext cx="7776864" cy="5078313"/>
          </a:xfrm>
          <a:prstGeom prst="rect">
            <a:avLst/>
          </a:prstGeom>
          <a:noFill/>
        </p:spPr>
        <p:txBody>
          <a:bodyPr wrap="square" rtlCol="0">
            <a:spAutoFit/>
          </a:bodyPr>
          <a:lstStyle/>
          <a:p>
            <a:pPr algn="l"/>
            <a:r>
              <a:rPr lang="cs-CZ" dirty="0" smtClean="0"/>
              <a:t>Jednotkou je psí za sekundu </a:t>
            </a:r>
            <a:r>
              <a:rPr lang="en-US" dirty="0" smtClean="0"/>
              <a:t>[</a:t>
            </a:r>
            <a:r>
              <a:rPr lang="cs-CZ" dirty="0" smtClean="0">
                <a:sym typeface="Symbol"/>
              </a:rPr>
              <a:t>/s</a:t>
            </a:r>
            <a:r>
              <a:rPr lang="en-US" dirty="0" smtClean="0"/>
              <a:t>]</a:t>
            </a:r>
            <a:r>
              <a:rPr lang="cs-CZ" dirty="0" smtClean="0"/>
              <a:t>. </a:t>
            </a:r>
          </a:p>
          <a:p>
            <a:pPr algn="l"/>
            <a:r>
              <a:rPr lang="cs-CZ" dirty="0" smtClean="0"/>
              <a:t>Podíl indukovaného vědomí a objemu generátoru vědomí nazýváme hustotou vědomí </a:t>
            </a:r>
            <a:r>
              <a:rPr lang="cs-CZ" dirty="0" smtClean="0">
                <a:sym typeface="Symbol"/>
              </a:rPr>
              <a:t></a:t>
            </a:r>
            <a:r>
              <a:rPr lang="cs-CZ" baseline="-25000" dirty="0" smtClean="0">
                <a:sym typeface="Symbol"/>
              </a:rPr>
              <a:t></a:t>
            </a:r>
            <a:endParaRPr lang="cs-CZ" baseline="-25000" dirty="0" smtClean="0"/>
          </a:p>
          <a:p>
            <a:pPr algn="l"/>
            <a:r>
              <a:rPr lang="cs-CZ" dirty="0" smtClean="0"/>
              <a:t>Vědomý tok </a:t>
            </a:r>
            <a:r>
              <a:rPr lang="cs-CZ" dirty="0" smtClean="0">
                <a:sym typeface="Symbol"/>
              </a:rPr>
              <a:t></a:t>
            </a:r>
            <a:r>
              <a:rPr lang="cs-CZ" dirty="0" smtClean="0"/>
              <a:t> je definován jako časová derivace indukovaného vědomí</a:t>
            </a:r>
          </a:p>
          <a:p>
            <a:pPr algn="l"/>
            <a:r>
              <a:rPr lang="cs-CZ" dirty="0" smtClean="0"/>
              <a:t>Měrný vědomý tok </a:t>
            </a:r>
            <a:r>
              <a:rPr lang="cs-CZ" dirty="0" smtClean="0">
                <a:sym typeface="Symbol"/>
              </a:rPr>
              <a:t></a:t>
            </a:r>
            <a:r>
              <a:rPr lang="cs-CZ" dirty="0" smtClean="0"/>
              <a:t> pak jako podíl vědomého toku a hmotnosti generátoru vědomí</a:t>
            </a:r>
          </a:p>
          <a:p>
            <a:pPr algn="l"/>
            <a:r>
              <a:rPr lang="cs-CZ" dirty="0" smtClean="0"/>
              <a:t>Intenzitu vědomí </a:t>
            </a:r>
            <a:r>
              <a:rPr lang="cs-CZ" dirty="0" smtClean="0">
                <a:sym typeface="Symbol"/>
              </a:rPr>
              <a:t></a:t>
            </a:r>
            <a:r>
              <a:rPr lang="cs-CZ" dirty="0" smtClean="0"/>
              <a:t> definujeme jako podíl měrného vědomého toku a průměru mikrotubulu, násobený kvadrátem rychlosti šíření informací uvnitř mikrotubulu</a:t>
            </a:r>
          </a:p>
          <a:p>
            <a:pPr algn="l"/>
            <a:r>
              <a:rPr lang="cs-CZ" dirty="0" smtClean="0"/>
              <a:t>Indukované psychomotorické napětí (vůle) </a:t>
            </a:r>
            <a:r>
              <a:rPr lang="cs-CZ" dirty="0" smtClean="0">
                <a:sym typeface="Symbol"/>
              </a:rPr>
              <a:t>U</a:t>
            </a:r>
            <a:r>
              <a:rPr lang="cs-CZ" baseline="-25000" dirty="0" smtClean="0">
                <a:sym typeface="Symbol"/>
              </a:rPr>
              <a:t></a:t>
            </a:r>
            <a:r>
              <a:rPr lang="cs-CZ" dirty="0" smtClean="0"/>
              <a:t> je definováno jako součin intenzity vědomí a průměru mikrotubulu</a:t>
            </a:r>
          </a:p>
          <a:p>
            <a:pPr algn="l"/>
            <a:r>
              <a:rPr lang="cs-CZ" dirty="0" smtClean="0"/>
              <a:t>Psychický odpor R</a:t>
            </a:r>
            <a:r>
              <a:rPr lang="cs-CZ" baseline="-25000" dirty="0" smtClean="0">
                <a:sym typeface="Symbol"/>
              </a:rPr>
              <a:t></a:t>
            </a:r>
            <a:r>
              <a:rPr lang="cs-CZ" dirty="0" smtClean="0">
                <a:sym typeface="Symbol"/>
              </a:rPr>
              <a:t> je podílem součinu kvadrátů střední vzdálenosti mikrotubulů a frekvence kvantových oscilací uvnitř mikrotubulu a součinu hustoty volných nosičů vědomí, objemu generátoru vědomí a kvadrátu počtu mikrotubulů, které generátor obsahuje</a:t>
            </a:r>
          </a:p>
          <a:p>
            <a:pPr algn="l"/>
            <a:r>
              <a:rPr lang="cs-CZ" dirty="0" smtClean="0">
                <a:sym typeface="Symbol"/>
              </a:rPr>
              <a:t>Reciprokou hodnotou psychického odporu je psychická konduktance G</a:t>
            </a:r>
            <a:r>
              <a:rPr lang="cs-CZ" baseline="-25000" dirty="0" smtClean="0">
                <a:sym typeface="Symbol"/>
              </a:rPr>
              <a:t></a:t>
            </a:r>
          </a:p>
          <a:p>
            <a:pPr algn="l"/>
            <a:r>
              <a:rPr lang="cs-CZ" dirty="0" smtClean="0">
                <a:sym typeface="Symbol"/>
              </a:rPr>
              <a:t>Psychický proud I</a:t>
            </a:r>
            <a:r>
              <a:rPr lang="cs-CZ" baseline="-25000" dirty="0" smtClean="0">
                <a:sym typeface="Symbol"/>
              </a:rPr>
              <a:t></a:t>
            </a:r>
            <a:r>
              <a:rPr lang="cs-CZ" dirty="0" smtClean="0">
                <a:sym typeface="Symbol"/>
              </a:rPr>
              <a:t> je podílem indukovaného psychomotorického napětí a psychického odporu</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Psychická energie a entelechie</a:t>
            </a:r>
            <a:endParaRPr lang="cs-CZ" dirty="0">
              <a:solidFill>
                <a:srgbClr val="FFFF00"/>
              </a:solidFill>
            </a:endParaRPr>
          </a:p>
        </p:txBody>
      </p:sp>
      <p:sp>
        <p:nvSpPr>
          <p:cNvPr id="4" name="Obdélník 3"/>
          <p:cNvSpPr/>
          <p:nvPr/>
        </p:nvSpPr>
        <p:spPr>
          <a:xfrm>
            <a:off x="683568" y="1484784"/>
            <a:ext cx="7776864" cy="5078313"/>
          </a:xfrm>
          <a:prstGeom prst="rect">
            <a:avLst/>
          </a:prstGeom>
        </p:spPr>
        <p:txBody>
          <a:bodyPr wrap="square">
            <a:spAutoFit/>
          </a:bodyPr>
          <a:lstStyle/>
          <a:p>
            <a:pPr algn="l"/>
            <a:r>
              <a:rPr lang="cs-CZ" dirty="0" smtClean="0">
                <a:sym typeface="Symbol"/>
              </a:rPr>
              <a:t>Psychickou energii E</a:t>
            </a:r>
            <a:r>
              <a:rPr lang="cs-CZ" baseline="-25000" dirty="0" smtClean="0">
                <a:sym typeface="Symbol"/>
              </a:rPr>
              <a:t></a:t>
            </a:r>
            <a:r>
              <a:rPr lang="cs-CZ" dirty="0" smtClean="0">
                <a:sym typeface="Symbol"/>
              </a:rPr>
              <a:t> definujeme jako součin psychického proudu a indukovaného psychomotorického napětí</a:t>
            </a:r>
          </a:p>
          <a:p>
            <a:pPr algn="l"/>
            <a:r>
              <a:rPr lang="cs-CZ" dirty="0" smtClean="0">
                <a:sym typeface="Symbol"/>
              </a:rPr>
              <a:t>Hustotu psychické energie </a:t>
            </a:r>
            <a:r>
              <a:rPr lang="cs-CZ" baseline="-25000" dirty="0" smtClean="0">
                <a:sym typeface="Symbol"/>
              </a:rPr>
              <a:t>E</a:t>
            </a:r>
            <a:r>
              <a:rPr lang="cs-CZ" dirty="0" smtClean="0">
                <a:sym typeface="Symbol"/>
              </a:rPr>
              <a:t> definujeme jako podíl psychické energie a objemu generátoru vědomí</a:t>
            </a:r>
          </a:p>
          <a:p>
            <a:pPr algn="l"/>
            <a:r>
              <a:rPr lang="cs-CZ" dirty="0" smtClean="0">
                <a:sym typeface="Symbol"/>
              </a:rPr>
              <a:t>Střední psychický výkon W</a:t>
            </a:r>
            <a:r>
              <a:rPr lang="cs-CZ" baseline="-25000" dirty="0" smtClean="0">
                <a:sym typeface="Symbol"/>
              </a:rPr>
              <a:t></a:t>
            </a:r>
            <a:r>
              <a:rPr lang="cs-CZ" dirty="0" smtClean="0">
                <a:sym typeface="Symbol"/>
              </a:rPr>
              <a:t> pak jako časovou derivaci psychické energie</a:t>
            </a:r>
          </a:p>
          <a:p>
            <a:pPr algn="l"/>
            <a:r>
              <a:rPr lang="cs-CZ" dirty="0" smtClean="0">
                <a:sym typeface="Symbol"/>
              </a:rPr>
              <a:t>Hustotou psychického výkonu </a:t>
            </a:r>
            <a:r>
              <a:rPr lang="cs-CZ" baseline="-25000" dirty="0" smtClean="0">
                <a:sym typeface="Symbol"/>
              </a:rPr>
              <a:t>W</a:t>
            </a:r>
            <a:r>
              <a:rPr lang="cs-CZ" dirty="0" smtClean="0">
                <a:sym typeface="Symbol"/>
              </a:rPr>
              <a:t>  je podíl psychického výkonu a objemu generátoru vědomí</a:t>
            </a:r>
          </a:p>
          <a:p>
            <a:pPr algn="l"/>
            <a:r>
              <a:rPr lang="cs-CZ" dirty="0" smtClean="0">
                <a:sym typeface="Symbol"/>
              </a:rPr>
              <a:t>Podíl středního psychického výkonu a energetického příkonu generátoru vědomí nazýváme psychickou konverzní účinností </a:t>
            </a:r>
            <a:r>
              <a:rPr lang="cs-CZ" baseline="-25000" dirty="0" smtClean="0">
                <a:sym typeface="Symbol"/>
              </a:rPr>
              <a:t> </a:t>
            </a:r>
          </a:p>
          <a:p>
            <a:pPr algn="l"/>
            <a:r>
              <a:rPr lang="cs-CZ" dirty="0" smtClean="0"/>
              <a:t>Střední hmotnostní přírůstek entelechie </a:t>
            </a:r>
            <a:r>
              <a:rPr lang="cs-CZ" dirty="0" smtClean="0">
                <a:sym typeface="Symbol"/>
              </a:rPr>
              <a:t>m</a:t>
            </a:r>
            <a:r>
              <a:rPr lang="cs-CZ" baseline="-25000" dirty="0" smtClean="0">
                <a:sym typeface="Symbol"/>
              </a:rPr>
              <a:t> </a:t>
            </a:r>
            <a:r>
              <a:rPr lang="cs-CZ" dirty="0" smtClean="0">
                <a:sym typeface="Symbol"/>
              </a:rPr>
              <a:t> za jednotku času je roven podílu středního psychického výkonu a kvadrátu rychlosti světla</a:t>
            </a:r>
          </a:p>
          <a:p>
            <a:pPr algn="l"/>
            <a:r>
              <a:rPr lang="cs-CZ" dirty="0" smtClean="0">
                <a:sym typeface="Symbol"/>
              </a:rPr>
              <a:t>Indukční doba elementárního vědomí  je dána podílem klidové energie </a:t>
            </a:r>
            <a:r>
              <a:rPr lang="cs-CZ" dirty="0" err="1" smtClean="0">
                <a:sym typeface="Symbol"/>
              </a:rPr>
              <a:t>kvantionu</a:t>
            </a:r>
            <a:r>
              <a:rPr lang="cs-CZ" dirty="0" smtClean="0">
                <a:sym typeface="Symbol"/>
              </a:rPr>
              <a:t> a středního psychického výkonu</a:t>
            </a:r>
          </a:p>
          <a:p>
            <a:pPr algn="l"/>
            <a:r>
              <a:rPr lang="cs-CZ" dirty="0" smtClean="0">
                <a:sym typeface="Symbol"/>
              </a:rPr>
              <a:t>Kvantum indukovaného vědomí  získáme jakožto součin vědomého toku a indukční doby elementárního vědomí.</a:t>
            </a:r>
          </a:p>
          <a:p>
            <a:pPr algn="l"/>
            <a:r>
              <a:rPr lang="cs-CZ" dirty="0" smtClean="0">
                <a:sym typeface="Symbol"/>
              </a:rPr>
              <a:t>Střední bitový přírůstek entelechie  coby časová derivace indukovaného vědomí, je roven podílu kvanta elementárního vědomí a součinu kapacity komunikačního kanálu mozku (20 W  10</a:t>
            </a:r>
            <a:r>
              <a:rPr lang="cs-CZ" baseline="30000" dirty="0" smtClean="0">
                <a:sym typeface="Symbol"/>
              </a:rPr>
              <a:t>22</a:t>
            </a:r>
            <a:r>
              <a:rPr lang="cs-CZ" dirty="0" smtClean="0">
                <a:sym typeface="Symbol"/>
              </a:rPr>
              <a:t> b/s) a času.</a:t>
            </a:r>
            <a:endParaRPr lang="cs-CZ"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1143000"/>
          </a:xfrm>
        </p:spPr>
        <p:txBody>
          <a:bodyPr/>
          <a:lstStyle/>
          <a:p>
            <a:r>
              <a:rPr lang="cs-CZ" dirty="0" smtClean="0">
                <a:solidFill>
                  <a:srgbClr val="FFFF00"/>
                </a:solidFill>
              </a:rPr>
              <a:t>Počítače osmé generace</a:t>
            </a:r>
            <a:endParaRPr lang="cs-CZ" dirty="0">
              <a:solidFill>
                <a:srgbClr val="FFFF00"/>
              </a:solidFill>
            </a:endParaRPr>
          </a:p>
        </p:txBody>
      </p:sp>
      <p:sp>
        <p:nvSpPr>
          <p:cNvPr id="4" name="TextovéPole 3"/>
          <p:cNvSpPr txBox="1"/>
          <p:nvPr/>
        </p:nvSpPr>
        <p:spPr>
          <a:xfrm>
            <a:off x="899592" y="1196752"/>
            <a:ext cx="7344816" cy="1200329"/>
          </a:xfrm>
          <a:prstGeom prst="rect">
            <a:avLst/>
          </a:prstGeom>
          <a:noFill/>
        </p:spPr>
        <p:txBody>
          <a:bodyPr wrap="square" rtlCol="0">
            <a:spAutoFit/>
          </a:bodyPr>
          <a:lstStyle/>
          <a:p>
            <a:pPr algn="l"/>
            <a:r>
              <a:rPr lang="cs-CZ" dirty="0" smtClean="0"/>
              <a:t>Očekávaná doba nástupu: konec první poloviny 21. století</a:t>
            </a:r>
          </a:p>
          <a:p>
            <a:pPr algn="l"/>
            <a:r>
              <a:rPr lang="cs-CZ" dirty="0" smtClean="0"/>
              <a:t>Budou prakticky využívat poznatků nestacionární teorie </a:t>
            </a:r>
            <a:r>
              <a:rPr lang="cs-CZ" dirty="0" err="1" smtClean="0"/>
              <a:t>cytoprostoru</a:t>
            </a:r>
            <a:r>
              <a:rPr lang="cs-CZ" dirty="0" smtClean="0"/>
              <a:t> </a:t>
            </a:r>
          </a:p>
          <a:p>
            <a:pPr algn="l"/>
            <a:r>
              <a:rPr lang="cs-CZ" dirty="0" smtClean="0"/>
              <a:t>a kvantové teorie vědomí (kvantové psychofyziky).</a:t>
            </a:r>
          </a:p>
          <a:p>
            <a:pPr algn="l"/>
            <a:r>
              <a:rPr lang="cs-CZ" dirty="0" smtClean="0"/>
              <a:t>Jako první předčí mentální schopnosti člověka ve všech směrech.</a:t>
            </a:r>
            <a:endParaRPr lang="cs-CZ" dirty="0"/>
          </a:p>
        </p:txBody>
      </p:sp>
      <p:pic>
        <p:nvPicPr>
          <p:cNvPr id="1030" name="Picture 6" descr="http://www.dvdbeaver.com/film3/blu-ray_reviews53/a.i._artificial_intelligence_blu-ray/800_artificial_intelligence_blu-ray10.jpg">
            <a:hlinkClick r:id="rId2"/>
          </p:cNvPr>
          <p:cNvPicPr>
            <a:picLocks noChangeAspect="1" noChangeArrowheads="1"/>
          </p:cNvPicPr>
          <p:nvPr/>
        </p:nvPicPr>
        <p:blipFill>
          <a:blip r:embed="rId3" cstate="print"/>
          <a:srcRect/>
          <a:stretch>
            <a:fillRect/>
          </a:stretch>
        </p:blipFill>
        <p:spPr bwMode="auto">
          <a:xfrm>
            <a:off x="1043608" y="2708920"/>
            <a:ext cx="7043936" cy="3962214"/>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332656"/>
          </a:xfrm>
        </p:spPr>
        <p:txBody>
          <a:bodyPr/>
          <a:lstStyle/>
          <a:p>
            <a:r>
              <a:rPr lang="cs-CZ" sz="3200" dirty="0" smtClean="0">
                <a:solidFill>
                  <a:srgbClr val="FFFF00"/>
                </a:solidFill>
              </a:rPr>
              <a:t>Osobní a kolektivní nevědomí</a:t>
            </a:r>
            <a:endParaRPr lang="cs-CZ" sz="3200" dirty="0"/>
          </a:p>
        </p:txBody>
      </p:sp>
      <p:pic>
        <p:nvPicPr>
          <p:cNvPr id="1026" name="Picture 2" descr="004"/>
          <p:cNvPicPr>
            <a:picLocks noChangeAspect="1" noChangeArrowheads="1"/>
          </p:cNvPicPr>
          <p:nvPr/>
        </p:nvPicPr>
        <p:blipFill>
          <a:blip r:embed="rId2" cstate="print"/>
          <a:srcRect/>
          <a:stretch>
            <a:fillRect/>
          </a:stretch>
        </p:blipFill>
        <p:spPr bwMode="auto">
          <a:xfrm>
            <a:off x="3131840" y="3754455"/>
            <a:ext cx="2880320" cy="2986913"/>
          </a:xfrm>
          <a:prstGeom prst="rect">
            <a:avLst/>
          </a:prstGeom>
          <a:noFill/>
          <a:ln w="9525">
            <a:noFill/>
            <a:miter lim="800000"/>
            <a:headEnd/>
            <a:tailEnd/>
          </a:ln>
        </p:spPr>
      </p:pic>
      <p:sp>
        <p:nvSpPr>
          <p:cNvPr id="4" name="Obdélník 3"/>
          <p:cNvSpPr/>
          <p:nvPr/>
        </p:nvSpPr>
        <p:spPr>
          <a:xfrm>
            <a:off x="179512" y="476672"/>
            <a:ext cx="8784976" cy="3416320"/>
          </a:xfrm>
          <a:prstGeom prst="rect">
            <a:avLst/>
          </a:prstGeom>
        </p:spPr>
        <p:txBody>
          <a:bodyPr wrap="square">
            <a:spAutoFit/>
          </a:bodyPr>
          <a:lstStyle/>
          <a:p>
            <a:pPr algn="l"/>
            <a:r>
              <a:rPr lang="cs-CZ" sz="1200" dirty="0" smtClean="0"/>
              <a:t>Předpokládejme, že naše duševní sféra vypadá jako osvětlená koule. Povrch, z kterého vyzařuje světlo, je funkcí, kterou se převážně adaptujeme. Na diagramu je vnímání uvedeno jako periferní funkce. Jejím prostřednictvím získává člověk informace </a:t>
            </a:r>
          </a:p>
          <a:p>
            <a:pPr algn="l"/>
            <a:r>
              <a:rPr lang="cs-CZ" sz="1200" dirty="0" smtClean="0"/>
              <a:t>o světě vnějších objektů. V druhém kruhu „myšlení“, získáváme informace od smyslů a dáváme věcem jméno. Naše pozorování bude doprovázet citové zabarvení. A nakonec získáme určité vědomí o tom, odkud věc pochází, kam asi směřuje a co asi udělá. To je intuice, pomocí které vidíme za roh. Tyto čtyři funkce tvoří </a:t>
            </a:r>
            <a:r>
              <a:rPr lang="cs-CZ" sz="1200" dirty="0" err="1" smtClean="0"/>
              <a:t>ektopsychický</a:t>
            </a:r>
            <a:r>
              <a:rPr lang="cs-CZ" sz="1200" dirty="0" smtClean="0"/>
              <a:t> systém.</a:t>
            </a:r>
          </a:p>
          <a:p>
            <a:pPr algn="l"/>
            <a:r>
              <a:rPr lang="cs-CZ" sz="1200" dirty="0" smtClean="0"/>
              <a:t>Další sféra na diagramu představuje vědomý komplex JÁ, ke kterému se funkce vztahují. Uvnitř </a:t>
            </a:r>
            <a:r>
              <a:rPr lang="cs-CZ" sz="1200" dirty="0" err="1" smtClean="0"/>
              <a:t>endopsýché</a:t>
            </a:r>
            <a:r>
              <a:rPr lang="cs-CZ" sz="1200" dirty="0" smtClean="0"/>
              <a:t> si nejprve všimneme paměti, která je stále funkcí, jež může být ovládána vůlí: je pod řízením našeho komplexu JÁ. Potom se setkáváme se subjektivními komponentami funkcí. Nemohou být přímo řízeny vůlí, ale stále ještě mohou být potlačeny, vyloučeny nebo může být zvýšena silou vůle jejich intenzita. Tyto komponenty nejsou již tak ovladatelné jako paměť. Pak přicházíme k afektům </a:t>
            </a:r>
          </a:p>
          <a:p>
            <a:pPr algn="l"/>
            <a:r>
              <a:rPr lang="cs-CZ" sz="1200" dirty="0" smtClean="0"/>
              <a:t>a invazím, které jsou zvladatelné pouze násilím. </a:t>
            </a:r>
          </a:p>
          <a:p>
            <a:pPr algn="l"/>
            <a:r>
              <a:rPr lang="cs-CZ" sz="1200" dirty="0" smtClean="0"/>
              <a:t>Diagram je spíše škálou hodnot ukazující, jak energie nebo intenzita komplexu JÁ, jež se projevuje silou vůle, postupně slábne, když se blížíme k temnotě, která se nakonec nalézá na dně celé struktury - k nevědomí. </a:t>
            </a:r>
          </a:p>
          <a:p>
            <a:pPr algn="l"/>
            <a:r>
              <a:rPr lang="cs-CZ" sz="1200" dirty="0" smtClean="0"/>
              <a:t>Nejprve máme osobní nevědomou psýché. Nakonec přicházíme k nejzákladnějšímu jádru, jež se nemůže vůbec stát vědomým  -  ke sféře archetypální psýché. Nejhlubší vrstva, kam můžeme při našem zkoumání nevědomí dosáhnout je vrstva, kde už člověk není rozlišitelný jedinec, ale kde se jeho psýché rozšiřuje a noří do psýché lidstva - ne do vědomí, ale do nevědomí lidstva, kde jsme všichni stejní. Stejně jako má tělo svoji anatomicky shodnou podobnost pouze s malými individuálními rozdíly, má také psýché svou základní shodnou podobnost. Na této kolektivní úrovni přestáváme být rozlišitelnými jedinci, a stáváme se jednotnou bytostí.</a:t>
            </a:r>
            <a:endParaRPr lang="cs-CZ" sz="1200" dirty="0"/>
          </a:p>
        </p:txBody>
      </p:sp>
      <p:pic>
        <p:nvPicPr>
          <p:cNvPr id="96257" name="Picture 1" descr="image002"/>
          <p:cNvPicPr>
            <a:picLocks noChangeAspect="1" noChangeArrowheads="1"/>
          </p:cNvPicPr>
          <p:nvPr/>
        </p:nvPicPr>
        <p:blipFill>
          <a:blip r:embed="rId3" cstate="print"/>
          <a:srcRect/>
          <a:stretch>
            <a:fillRect/>
          </a:stretch>
        </p:blipFill>
        <p:spPr bwMode="auto">
          <a:xfrm>
            <a:off x="6948264" y="3717032"/>
            <a:ext cx="1895475" cy="2571750"/>
          </a:xfrm>
          <a:prstGeom prst="rect">
            <a:avLst/>
          </a:prstGeom>
          <a:noFill/>
          <a:ln w="9525">
            <a:noFill/>
            <a:miter lim="800000"/>
            <a:headEnd/>
            <a:tailEnd/>
          </a:ln>
        </p:spPr>
      </p:pic>
      <p:sp>
        <p:nvSpPr>
          <p:cNvPr id="6" name="Obdélník 5"/>
          <p:cNvSpPr/>
          <p:nvPr/>
        </p:nvSpPr>
        <p:spPr>
          <a:xfrm>
            <a:off x="7092280" y="6334780"/>
            <a:ext cx="1665841" cy="523220"/>
          </a:xfrm>
          <a:prstGeom prst="rect">
            <a:avLst/>
          </a:prstGeom>
        </p:spPr>
        <p:txBody>
          <a:bodyPr wrap="none">
            <a:spAutoFit/>
          </a:bodyPr>
          <a:lstStyle/>
          <a:p>
            <a:r>
              <a:rPr lang="cs-CZ" sz="1400" b="1" dirty="0" err="1" smtClean="0"/>
              <a:t>Carl</a:t>
            </a:r>
            <a:r>
              <a:rPr lang="cs-CZ" sz="1400" b="1" dirty="0" smtClean="0"/>
              <a:t> Gustav Jung</a:t>
            </a:r>
          </a:p>
          <a:p>
            <a:r>
              <a:rPr lang="cs-CZ" sz="1400" b="1" dirty="0" smtClean="0"/>
              <a:t> (1875 – 1961)</a:t>
            </a:r>
            <a:endParaRPr lang="cs-CZ" sz="14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71400"/>
            <a:ext cx="8229600" cy="1143000"/>
          </a:xfrm>
        </p:spPr>
        <p:txBody>
          <a:bodyPr/>
          <a:lstStyle/>
          <a:p>
            <a:r>
              <a:rPr lang="cs-CZ" sz="3600" dirty="0" smtClean="0">
                <a:solidFill>
                  <a:srgbClr val="FFFF00"/>
                </a:solidFill>
              </a:rPr>
              <a:t>Kolektivní (transpersonální) nevědomí</a:t>
            </a:r>
            <a:endParaRPr lang="cs-CZ" sz="3600" dirty="0">
              <a:solidFill>
                <a:srgbClr val="FFFF00"/>
              </a:solidFill>
            </a:endParaRPr>
          </a:p>
        </p:txBody>
      </p:sp>
      <p:sp>
        <p:nvSpPr>
          <p:cNvPr id="4" name="Obdélník 3"/>
          <p:cNvSpPr/>
          <p:nvPr/>
        </p:nvSpPr>
        <p:spPr>
          <a:xfrm>
            <a:off x="395536" y="671691"/>
            <a:ext cx="8424936" cy="5909310"/>
          </a:xfrm>
          <a:prstGeom prst="rect">
            <a:avLst/>
          </a:prstGeom>
        </p:spPr>
        <p:txBody>
          <a:bodyPr wrap="square">
            <a:spAutoFit/>
          </a:bodyPr>
          <a:lstStyle/>
          <a:p>
            <a:pPr algn="l"/>
            <a:r>
              <a:rPr lang="cs-CZ" dirty="0" smtClean="0">
                <a:latin typeface="+mn-lt"/>
                <a:cs typeface="Times New Roman" pitchFamily="18" charset="0"/>
              </a:rPr>
              <a:t>Švýcarský psycholog, zakladatel analytické psychologie </a:t>
            </a:r>
            <a:r>
              <a:rPr lang="cs-CZ" dirty="0" err="1" smtClean="0"/>
              <a:t>Carl</a:t>
            </a:r>
            <a:r>
              <a:rPr lang="cs-CZ" dirty="0" smtClean="0"/>
              <a:t> Gustav Jung odhaluje v lidském nevědomí třídu obsahů zcela neznámého původu, který nelze popsat jako individuální získané vybavení. Tyto obsahy mají jednu význačnou zvláštnost, a tou je jejich mytologický charakter. Je tomu tak, jako by patřily ke vzoru, který není vlastní žádné jednotlivé psýché nebo osobě, ale spíše ke vzoru, který je vlastní lidstvu obecně. Když Jung poprvé narazil na tyto obsahy, odcestoval do Spojených států studovat sny čistokrevných černochů aby se ujistil se, že tyto obrazy nemají nic společného s takzvanou pokrevní nebo rasovou dědičností ani nejsou osobně získané jedincem. Patří obecně lidstvu, a proto mají kolektivní povahu. Tyto kolektivní vzory nazval Jung archetypy. Doslova píše: „Kolektivní nevědomí pozůstává z neznámého množství komplexů nebo fragmentárních osobností“.</a:t>
            </a:r>
          </a:p>
          <a:p>
            <a:pPr algn="l"/>
            <a:endParaRPr lang="cs-CZ" dirty="0" smtClean="0"/>
          </a:p>
          <a:p>
            <a:pPr algn="l"/>
            <a:r>
              <a:rPr lang="cs-CZ" dirty="0" smtClean="0"/>
              <a:t>U mnoha dětí lze v raném věku prokázat uvědomování si obsahů kolektivního nevědomí, skutečnost, která je v některých východních vírách interpretována jako vzpomínka na dřívější existence. Tibetská filozofie například hovoří o "</a:t>
            </a:r>
            <a:r>
              <a:rPr lang="cs-CZ" dirty="0" err="1" smtClean="0"/>
              <a:t>Bardo</a:t>
            </a:r>
            <a:r>
              <a:rPr lang="cs-CZ" dirty="0" smtClean="0"/>
              <a:t>" existenci a o stavu ducha mezi smrtí a znovuzrozením. V pozdějším věku lze stejného efektu zpravidla dosáhnout již jen ve změněných stavech vědomí, např. vlivem hypnózy, </a:t>
            </a:r>
            <a:r>
              <a:rPr lang="cs-CZ" dirty="0" err="1" smtClean="0"/>
              <a:t>psychedelik</a:t>
            </a:r>
            <a:r>
              <a:rPr lang="cs-CZ" dirty="0" smtClean="0"/>
              <a:t>, holotropního dýchání, nebo hluboké meditace. Mystici jsou lidé, kteří mají zvláště jasné zážitky procesů kolektivního nevědomí. Mystická zkušenost je zážitkem archetypů.</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smtClean="0">
                <a:solidFill>
                  <a:srgbClr val="FFFF00"/>
                </a:solidFill>
              </a:rPr>
              <a:t>Počítače druhé generace</a:t>
            </a:r>
            <a:endParaRPr lang="cs-CZ" dirty="0">
              <a:solidFill>
                <a:srgbClr val="FFFF00"/>
              </a:solidFill>
            </a:endParaRPr>
          </a:p>
        </p:txBody>
      </p:sp>
      <p:pic>
        <p:nvPicPr>
          <p:cNvPr id="4" name="Picture 2" descr="http://extrahardware.cnews.cz/sites/default/files/pictures/clanky/archive/2008/12prosinec/historie4/2-univac.jpg"/>
          <p:cNvPicPr>
            <a:picLocks noChangeAspect="1" noChangeArrowheads="1"/>
          </p:cNvPicPr>
          <p:nvPr/>
        </p:nvPicPr>
        <p:blipFill>
          <a:blip r:embed="rId2" cstate="print"/>
          <a:srcRect/>
          <a:stretch>
            <a:fillRect/>
          </a:stretch>
        </p:blipFill>
        <p:spPr bwMode="auto">
          <a:xfrm>
            <a:off x="374576" y="2420888"/>
            <a:ext cx="5349552" cy="4176464"/>
          </a:xfrm>
          <a:prstGeom prst="rect">
            <a:avLst/>
          </a:prstGeom>
          <a:noFill/>
        </p:spPr>
      </p:pic>
      <p:sp>
        <p:nvSpPr>
          <p:cNvPr id="5" name="TextovéPole 4"/>
          <p:cNvSpPr txBox="1"/>
          <p:nvPr/>
        </p:nvSpPr>
        <p:spPr>
          <a:xfrm>
            <a:off x="323528" y="1124744"/>
            <a:ext cx="8280920" cy="1200329"/>
          </a:xfrm>
          <a:prstGeom prst="rect">
            <a:avLst/>
          </a:prstGeom>
          <a:noFill/>
        </p:spPr>
        <p:txBody>
          <a:bodyPr wrap="square" rtlCol="0">
            <a:spAutoFit/>
          </a:bodyPr>
          <a:lstStyle/>
          <a:p>
            <a:pPr algn="l"/>
            <a:r>
              <a:rPr lang="cs-CZ" dirty="0" smtClean="0"/>
              <a:t>Nástup: 50. léta minulého století</a:t>
            </a:r>
          </a:p>
          <a:p>
            <a:pPr algn="l"/>
            <a:r>
              <a:rPr lang="cs-CZ" dirty="0" smtClean="0"/>
              <a:t>Vakuové elektronky postupně nahrazovány tranzistory a dalšími polovodičovými prvky, operační rychlost se zvýšila na desetitisíce operací za sekundu</a:t>
            </a:r>
          </a:p>
          <a:p>
            <a:pPr algn="l"/>
            <a:r>
              <a:rPr lang="cs-CZ" dirty="0" smtClean="0"/>
              <a:t>Vývoj prvních programovacích jazyků</a:t>
            </a:r>
            <a:endParaRPr lang="cs-CZ" dirty="0"/>
          </a:p>
        </p:txBody>
      </p:sp>
      <p:pic>
        <p:nvPicPr>
          <p:cNvPr id="45060" name="Picture 4" descr="http://t1.gstatic.com/images?q=tbn:ANd9GcTg9hIkl6DSOx1cnY5G13b2kzTHMHCqSPj7TWJEDaMU_RT3V0Y_yG76lCyAEQ"/>
          <p:cNvPicPr>
            <a:picLocks noChangeAspect="1" noChangeArrowheads="1"/>
          </p:cNvPicPr>
          <p:nvPr/>
        </p:nvPicPr>
        <p:blipFill>
          <a:blip r:embed="rId3" cstate="print"/>
          <a:srcRect/>
          <a:stretch>
            <a:fillRect/>
          </a:stretch>
        </p:blipFill>
        <p:spPr bwMode="auto">
          <a:xfrm>
            <a:off x="5796135" y="2420888"/>
            <a:ext cx="2808313" cy="1987976"/>
          </a:xfrm>
          <a:prstGeom prst="rect">
            <a:avLst/>
          </a:prstGeom>
          <a:noFill/>
        </p:spPr>
      </p:pic>
      <p:pic>
        <p:nvPicPr>
          <p:cNvPr id="45062" name="Picture 6" descr="http://www.ssss.cz/skola/zaci/pc/images/historie.jpg"/>
          <p:cNvPicPr>
            <a:picLocks noChangeAspect="1" noChangeArrowheads="1"/>
          </p:cNvPicPr>
          <p:nvPr/>
        </p:nvPicPr>
        <p:blipFill>
          <a:blip r:embed="rId4" cstate="print"/>
          <a:srcRect/>
          <a:stretch>
            <a:fillRect/>
          </a:stretch>
        </p:blipFill>
        <p:spPr bwMode="auto">
          <a:xfrm>
            <a:off x="5796136" y="4509120"/>
            <a:ext cx="2808312" cy="2098133"/>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sz="3600" dirty="0" smtClean="0">
                <a:solidFill>
                  <a:srgbClr val="FFFF00"/>
                </a:solidFill>
              </a:rPr>
              <a:t>Transpersonální nevědomí a entelechie</a:t>
            </a:r>
            <a:endParaRPr lang="cs-CZ" sz="3600" dirty="0">
              <a:solidFill>
                <a:srgbClr val="FFFF00"/>
              </a:solidFill>
            </a:endParaRPr>
          </a:p>
        </p:txBody>
      </p:sp>
      <p:sp>
        <p:nvSpPr>
          <p:cNvPr id="4" name="Obdélník 3"/>
          <p:cNvSpPr/>
          <p:nvPr/>
        </p:nvSpPr>
        <p:spPr>
          <a:xfrm>
            <a:off x="467544" y="1102578"/>
            <a:ext cx="8136904" cy="5755422"/>
          </a:xfrm>
          <a:prstGeom prst="rect">
            <a:avLst/>
          </a:prstGeom>
        </p:spPr>
        <p:txBody>
          <a:bodyPr wrap="square">
            <a:spAutoFit/>
          </a:bodyPr>
          <a:lstStyle/>
          <a:p>
            <a:pPr algn="l"/>
            <a:r>
              <a:rPr lang="cs-CZ" sz="1600" dirty="0" smtClean="0"/>
              <a:t>Evoluční biolog Hans Adolf Eduard </a:t>
            </a:r>
            <a:r>
              <a:rPr lang="cs-CZ" sz="1600" dirty="0" err="1" smtClean="0"/>
              <a:t>Driesch</a:t>
            </a:r>
            <a:r>
              <a:rPr lang="cs-CZ" sz="1600" dirty="0" smtClean="0"/>
              <a:t>, zakladatel moderního vitalismu, neváhá zahrnout pod své biologické pojetí entelechie také duševní procesy. Dochází k závěru, že podstatné znaky entelechie bychom mohli označit slovy primární vnímání, vědění a chtění. Jak morfogeneze, tak i chování a myšlení spočívají podle </a:t>
            </a:r>
            <a:r>
              <a:rPr lang="cs-CZ" sz="1600" dirty="0" err="1" smtClean="0"/>
              <a:t>Driesche</a:t>
            </a:r>
            <a:r>
              <a:rPr lang="cs-CZ" sz="1600" dirty="0" smtClean="0"/>
              <a:t> v jediném typu pochodů – </a:t>
            </a:r>
            <a:r>
              <a:rPr lang="cs-CZ" sz="1600" dirty="0" err="1" smtClean="0"/>
              <a:t>seberozlišování</a:t>
            </a:r>
            <a:r>
              <a:rPr lang="cs-CZ" sz="1600" dirty="0" smtClean="0"/>
              <a:t> a zároveň spadání v jedno. Naše představy se uskutečňují na základě podoby – to nám umožňuje jejich srovnání a obměny (lidská mysl zachází s tvary morfologicky). Znalosti, ať vrozené či získané, nemají podobu ani hotových obrazů, ani spouštěcích signálů, které jsou rozpoznávány v nejrůznějších obměnách a proměnách. Mají ráz celkových podob, rozvrhů a pravidel pro rozpoznávání srovnávání a vytváření. Totéž platí i pro chování – nejde o natvrdo vtištěné programy, nýbrž o plastické rozvrhy a rámcová schémata, působením entelechie </a:t>
            </a:r>
            <a:r>
              <a:rPr lang="cs-CZ" sz="1600" dirty="0" err="1" smtClean="0"/>
              <a:t>obměnitelná</a:t>
            </a:r>
            <a:r>
              <a:rPr lang="cs-CZ" sz="1600" dirty="0" smtClean="0"/>
              <a:t> dle situace a okolností. Entelechie se tedy k vnější skutečnosti staví morfogeneticky. Morfogeneze je tak společným jmenovatelem jak tělesných, tak i duševních pochodů. </a:t>
            </a:r>
          </a:p>
          <a:p>
            <a:pPr algn="l"/>
            <a:r>
              <a:rPr lang="cs-CZ" sz="1600" dirty="0" smtClean="0"/>
              <a:t>Na základě toho ale ještě nelze rozhodnout, zda spolu mohou entelechie přímo interagovat, či zda se synchronizují jaksi "statisticky" – díky velikému množství  jedinců (a jejich živočišných předchůdců) kteří do nich v minulosti přispívali. Díky entelechiím jsou pak vlastně všechny lidské kultury navzájem promíchány v jakémsi podprahovém vnímání zvaném kolektivní nevědomí. Proto se ve všech kulturách a náboženstvích objevují stále tytéž motivy. Entelechie je ve skutečnosti pouhým nosičem informace nemajícím s vědomím přímou souvislost. Nejlepším přirovnáním je pevný disk počítače. Proto reinkarnace musí být pasivní, v podstatě mechanický proces. Entelechie si vybírá přednostně kompatibilní organismus, nebo si spíše vyvíjející se organismus vybírá k sobě kompatibilní entelechii. </a:t>
            </a:r>
            <a:endParaRPr lang="cs-CZ" sz="16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43408"/>
            <a:ext cx="8229600" cy="1143000"/>
          </a:xfrm>
        </p:spPr>
        <p:txBody>
          <a:bodyPr/>
          <a:lstStyle/>
          <a:p>
            <a:r>
              <a:rPr lang="cs-CZ" dirty="0" err="1" smtClean="0">
                <a:solidFill>
                  <a:srgbClr val="FFFF00"/>
                </a:solidFill>
              </a:rPr>
              <a:t>Lovelockova</a:t>
            </a:r>
            <a:r>
              <a:rPr lang="cs-CZ" dirty="0" smtClean="0">
                <a:solidFill>
                  <a:srgbClr val="FFFF00"/>
                </a:solidFill>
              </a:rPr>
              <a:t> </a:t>
            </a:r>
            <a:r>
              <a:rPr lang="cs-CZ" dirty="0" err="1" smtClean="0">
                <a:solidFill>
                  <a:srgbClr val="FFFF00"/>
                </a:solidFill>
              </a:rPr>
              <a:t>Gaia</a:t>
            </a:r>
            <a:endParaRPr lang="en-US" dirty="0">
              <a:solidFill>
                <a:srgbClr val="FFFF00"/>
              </a:solidFill>
            </a:endParaRPr>
          </a:p>
        </p:txBody>
      </p:sp>
      <p:sp>
        <p:nvSpPr>
          <p:cNvPr id="4" name="TextovéPole 3"/>
          <p:cNvSpPr txBox="1"/>
          <p:nvPr/>
        </p:nvSpPr>
        <p:spPr>
          <a:xfrm>
            <a:off x="323528" y="671691"/>
            <a:ext cx="8568952" cy="6186309"/>
          </a:xfrm>
          <a:prstGeom prst="rect">
            <a:avLst/>
          </a:prstGeom>
          <a:noFill/>
        </p:spPr>
        <p:txBody>
          <a:bodyPr wrap="square" rtlCol="0">
            <a:spAutoFit/>
          </a:bodyPr>
          <a:lstStyle/>
          <a:p>
            <a:pPr algn="l"/>
            <a:r>
              <a:rPr lang="cs-CZ" dirty="0" err="1" smtClean="0"/>
              <a:t>Neodarvinismus</a:t>
            </a:r>
            <a:r>
              <a:rPr lang="cs-CZ" dirty="0" smtClean="0"/>
              <a:t> nedokázal ani prostřednictvím svých 6 ústředních tezí plně vyčerpat fenomén evoluce, ani vystihnout všechny příčinné souvislosti. K řadě skutečností nenabízel buď žádná, nebo jen kostrbatá vysvětlení.</a:t>
            </a:r>
          </a:p>
          <a:p>
            <a:pPr algn="l"/>
            <a:r>
              <a:rPr lang="cs-CZ" dirty="0" smtClean="0"/>
              <a:t>V tom, jakou roli ve vývoji života hrají náhodné změny v genetickém kódu a důsledky těchto změn pro přežívání a rozmnožování jedinců uvnitř populace udělala jasno až </a:t>
            </a:r>
            <a:r>
              <a:rPr lang="cs-CZ" dirty="0" err="1" smtClean="0"/>
              <a:t>Lovelockova</a:t>
            </a:r>
            <a:r>
              <a:rPr lang="cs-CZ" dirty="0" smtClean="0"/>
              <a:t> teorie živé planety, která se počátkem 90. let minulého století stala novým biologickým paradigmatem.</a:t>
            </a:r>
          </a:p>
          <a:p>
            <a:pPr algn="l"/>
            <a:r>
              <a:rPr lang="cs-CZ" dirty="0" err="1" smtClean="0"/>
              <a:t>Lovelockova</a:t>
            </a:r>
            <a:r>
              <a:rPr lang="cs-CZ" dirty="0" smtClean="0"/>
              <a:t> teorie vychází z 5 předpokladů:</a:t>
            </a:r>
          </a:p>
          <a:p>
            <a:pPr algn="l"/>
            <a:endParaRPr lang="cs-CZ" dirty="0" smtClean="0"/>
          </a:p>
          <a:p>
            <a:pPr marL="342900" indent="-342900" algn="l">
              <a:buAutoNum type="arabicParenR"/>
            </a:pPr>
            <a:r>
              <a:rPr lang="cs-CZ" dirty="0" smtClean="0"/>
              <a:t>Měřítkem, ve kterém se evoluce odehrává, je planeta Země.</a:t>
            </a:r>
          </a:p>
          <a:p>
            <a:pPr marL="342900" indent="-342900" algn="l">
              <a:buAutoNum type="arabicParenR"/>
            </a:pPr>
            <a:r>
              <a:rPr lang="cs-CZ" dirty="0" smtClean="0"/>
              <a:t>Všechny živé organismy mají podobné nároky na základní parametry prostředí.</a:t>
            </a:r>
          </a:p>
          <a:p>
            <a:pPr marL="342900" indent="-342900" algn="l">
              <a:buAutoNum type="arabicParenR"/>
            </a:pPr>
            <a:r>
              <a:rPr lang="cs-CZ" dirty="0" smtClean="0"/>
              <a:t>Živé organismy mění své prostředí (fyzikálně, chemicky, …).</a:t>
            </a:r>
          </a:p>
          <a:p>
            <a:pPr marL="342900" indent="-342900" algn="l">
              <a:buAutoNum type="arabicParenR"/>
            </a:pPr>
            <a:r>
              <a:rPr lang="cs-CZ" dirty="0" smtClean="0"/>
              <a:t>Živé organismy využívají k růstu každé příležitosti, kterou prostředí poskytne. Často je takovou příležitostí změna nepříznivého prostředí na příznivé.</a:t>
            </a:r>
          </a:p>
          <a:p>
            <a:pPr marL="342900" indent="-342900" algn="l">
              <a:buAutoNum type="arabicParenR"/>
            </a:pPr>
            <a:r>
              <a:rPr lang="cs-CZ" dirty="0" smtClean="0"/>
              <a:t>Druhy, které rychleji rostou, vytlačují druhy rostoucí pomaleji.</a:t>
            </a:r>
          </a:p>
          <a:p>
            <a:pPr marL="342900" indent="-342900" algn="l"/>
            <a:endParaRPr lang="cs-CZ" dirty="0" smtClean="0"/>
          </a:p>
          <a:p>
            <a:pPr marL="342900" indent="-342900" algn="l"/>
            <a:r>
              <a:rPr lang="cs-CZ" dirty="0" err="1" smtClean="0"/>
              <a:t>Lovelockova</a:t>
            </a:r>
            <a:r>
              <a:rPr lang="cs-CZ" dirty="0" smtClean="0"/>
              <a:t> teorie radikálně překračuje obzor neodarwinistického zkoumání, jež </a:t>
            </a:r>
          </a:p>
          <a:p>
            <a:pPr marL="342900" indent="-342900" algn="l"/>
            <a:r>
              <a:rPr lang="cs-CZ" dirty="0" smtClean="0"/>
              <a:t>se omezuje na analýzu změn uvnitř druhu. Podle </a:t>
            </a:r>
            <a:r>
              <a:rPr lang="cs-CZ" dirty="0" err="1" smtClean="0"/>
              <a:t>Lovelocka</a:t>
            </a:r>
            <a:r>
              <a:rPr lang="cs-CZ" dirty="0" smtClean="0"/>
              <a:t> však zásadní změny </a:t>
            </a:r>
          </a:p>
          <a:p>
            <a:pPr marL="342900" indent="-342900" algn="l"/>
            <a:r>
              <a:rPr lang="cs-CZ" dirty="0" smtClean="0"/>
              <a:t>prostředí působené životem organismů prokazatelně dosahují globálních rozměrů</a:t>
            </a:r>
          </a:p>
          <a:p>
            <a:pPr marL="342900" indent="-342900" algn="l"/>
            <a:r>
              <a:rPr lang="cs-CZ" dirty="0" smtClean="0"/>
              <a:t>a naopak parametry globálního prostředí ovlivňují růst jednotlivých organismů, </a:t>
            </a:r>
          </a:p>
          <a:p>
            <a:pPr marL="342900" indent="-342900" algn="l"/>
            <a:r>
              <a:rPr lang="cs-CZ" dirty="0" smtClean="0"/>
              <a:t>druhů a ekosystémů. Evoluce má tedy neredukovatelné parametry na úrovni </a:t>
            </a:r>
          </a:p>
          <a:p>
            <a:pPr marL="342900" indent="-342900" algn="l"/>
            <a:r>
              <a:rPr lang="cs-CZ" dirty="0" smtClean="0"/>
              <a:t>globální i na úrovních nižších.</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err="1" smtClean="0">
                <a:solidFill>
                  <a:srgbClr val="FFFF00"/>
                </a:solidFill>
              </a:rPr>
              <a:t>Lovelockova</a:t>
            </a:r>
            <a:r>
              <a:rPr lang="cs-CZ" dirty="0" smtClean="0">
                <a:solidFill>
                  <a:srgbClr val="FFFF00"/>
                </a:solidFill>
              </a:rPr>
              <a:t> </a:t>
            </a:r>
            <a:r>
              <a:rPr lang="cs-CZ" dirty="0" err="1" smtClean="0">
                <a:solidFill>
                  <a:srgbClr val="FFFF00"/>
                </a:solidFill>
              </a:rPr>
              <a:t>Gaia</a:t>
            </a:r>
            <a:endParaRPr lang="en-US" dirty="0">
              <a:solidFill>
                <a:srgbClr val="FFFF00"/>
              </a:solidFill>
            </a:endParaRPr>
          </a:p>
        </p:txBody>
      </p:sp>
      <p:sp>
        <p:nvSpPr>
          <p:cNvPr id="4" name="TextovéPole 3"/>
          <p:cNvSpPr txBox="1"/>
          <p:nvPr/>
        </p:nvSpPr>
        <p:spPr>
          <a:xfrm>
            <a:off x="395536" y="948690"/>
            <a:ext cx="8352928" cy="5909310"/>
          </a:xfrm>
          <a:prstGeom prst="rect">
            <a:avLst/>
          </a:prstGeom>
          <a:noFill/>
        </p:spPr>
        <p:txBody>
          <a:bodyPr wrap="square" rtlCol="0">
            <a:spAutoFit/>
          </a:bodyPr>
          <a:lstStyle/>
          <a:p>
            <a:pPr algn="l"/>
            <a:r>
              <a:rPr lang="cs-CZ" dirty="0" smtClean="0"/>
              <a:t>Neodarwinismus pohlíží na prostředí jako na předem danou nehybnou scénu neovlivnitelnou vývojem uvnitř druhů, které pouze soutěží o předem omezené zdroje. Podle </a:t>
            </a:r>
            <a:r>
              <a:rPr lang="cs-CZ" dirty="0" err="1" smtClean="0"/>
              <a:t>Lovelocka</a:t>
            </a:r>
            <a:r>
              <a:rPr lang="cs-CZ" dirty="0" smtClean="0"/>
              <a:t> mohou organismy svým působením rozšiřovat své zdroje a rovněž otevírat nové tím, že vynaleznou nová řešení, jak se zařadit do toku energie – vytvoří novou niku. Tím organismy podpoří nejen růst vlastní, ale též ostatních organismů, neboť optima životních podmínek jsou pro organismy blízká. Při výchylce určitého parametru prostředí směrem od optima začnou získávat kompetitivní růstovou výhodu ti jedinci, druhy, vyšší taxony, i celé ekosystémy, které lokálně navracejí prostředí zpět k optimu.</a:t>
            </a:r>
          </a:p>
          <a:p>
            <a:pPr algn="l"/>
            <a:r>
              <a:rPr lang="cs-CZ" dirty="0" err="1" smtClean="0"/>
              <a:t>Gaia</a:t>
            </a:r>
            <a:r>
              <a:rPr lang="cs-CZ" dirty="0" smtClean="0"/>
              <a:t> nás vybízí abychom uznali, že lze smysluplně vědecky hovořit i o takovém řádu skutečnosti, který staří označovali jako mocnost či božstvo. Přestože knihy o </a:t>
            </a:r>
            <a:r>
              <a:rPr lang="cs-CZ" dirty="0" err="1" smtClean="0"/>
              <a:t>Gaie</a:t>
            </a:r>
            <a:r>
              <a:rPr lang="cs-CZ" dirty="0" smtClean="0"/>
              <a:t> vstoupily na trh jako věda v </a:t>
            </a:r>
            <a:r>
              <a:rPr lang="cs-CZ" dirty="0" err="1" smtClean="0"/>
              <a:t>mýtickém</a:t>
            </a:r>
            <a:r>
              <a:rPr lang="cs-CZ" dirty="0" smtClean="0"/>
              <a:t> hávu, ve skutečnosti se k nám skrze ně vrací božstvo v hávu vědecké teorie. Věda chápe živé organismy jako biochemické systémy schopné </a:t>
            </a:r>
            <a:r>
              <a:rPr lang="cs-CZ" dirty="0" err="1" smtClean="0"/>
              <a:t>autoreprodukce</a:t>
            </a:r>
            <a:r>
              <a:rPr lang="cs-CZ" dirty="0" smtClean="0"/>
              <a:t>. Mnozí namítají, že z tohoto hlediska Země živým organismem není. Také Země se však vyvíjí a nelze přehlédnout, že se tento vývoj jeví jako smysluplná řízená </a:t>
            </a:r>
            <a:r>
              <a:rPr lang="cs-CZ" dirty="0" err="1" smtClean="0"/>
              <a:t>sebeproměna</a:t>
            </a:r>
            <a:r>
              <a:rPr lang="cs-CZ" dirty="0" smtClean="0"/>
              <a:t> (evoluce). Zřejmě již v tomto století začne lidstvo postupně kolonizovat nejbližší planety a je tedy dosti zřejmé, že pozemská biosféra bude naším působením postupně rozšířena do těchto nových světů. Z tohoto hlediska se tedy lidstvo jeví jako dozrávající panspermie </a:t>
            </a:r>
            <a:r>
              <a:rPr lang="cs-CZ" dirty="0" err="1" smtClean="0"/>
              <a:t>Gaie</a:t>
            </a:r>
            <a:r>
              <a:rPr lang="cs-CZ" dirty="0" smtClean="0"/>
              <a:t>, která se právě nalézá ve stádiu pohlavního dospívání a připravuje se na akt vlastní reprodukce.</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err="1" smtClean="0">
                <a:solidFill>
                  <a:srgbClr val="FFFF00"/>
                </a:solidFill>
              </a:rPr>
              <a:t>Lovelockova</a:t>
            </a:r>
            <a:r>
              <a:rPr lang="cs-CZ" dirty="0" smtClean="0">
                <a:solidFill>
                  <a:srgbClr val="FFFF00"/>
                </a:solidFill>
              </a:rPr>
              <a:t> </a:t>
            </a:r>
            <a:r>
              <a:rPr lang="cs-CZ" dirty="0" err="1" smtClean="0">
                <a:solidFill>
                  <a:srgbClr val="FFFF00"/>
                </a:solidFill>
              </a:rPr>
              <a:t>Gaia</a:t>
            </a:r>
            <a:endParaRPr lang="cs-CZ" dirty="0">
              <a:solidFill>
                <a:srgbClr val="FFFF00"/>
              </a:solidFill>
            </a:endParaRPr>
          </a:p>
        </p:txBody>
      </p:sp>
      <p:pic>
        <p:nvPicPr>
          <p:cNvPr id="80898" name="Picture 2" descr="http://merryenvironmentalist.files.wordpress.com/2010/09/james-lovelock.jpg">
            <a:hlinkClick r:id="rId2"/>
          </p:cNvPr>
          <p:cNvPicPr>
            <a:picLocks noChangeAspect="1" noChangeArrowheads="1"/>
          </p:cNvPicPr>
          <p:nvPr/>
        </p:nvPicPr>
        <p:blipFill>
          <a:blip r:embed="rId3" cstate="print"/>
          <a:srcRect/>
          <a:stretch>
            <a:fillRect/>
          </a:stretch>
        </p:blipFill>
        <p:spPr bwMode="auto">
          <a:xfrm>
            <a:off x="467544" y="1268760"/>
            <a:ext cx="3672408" cy="2448273"/>
          </a:xfrm>
          <a:prstGeom prst="rect">
            <a:avLst/>
          </a:prstGeom>
          <a:noFill/>
        </p:spPr>
      </p:pic>
      <p:pic>
        <p:nvPicPr>
          <p:cNvPr id="80912" name="Picture 16" descr="http://lastura.cz/obr_original/gaea-gaia-zeme.jpg">
            <a:hlinkClick r:id="rId4"/>
          </p:cNvPr>
          <p:cNvPicPr>
            <a:picLocks noChangeAspect="1" noChangeArrowheads="1"/>
          </p:cNvPicPr>
          <p:nvPr/>
        </p:nvPicPr>
        <p:blipFill>
          <a:blip r:embed="rId5" cstate="print"/>
          <a:srcRect b="3047"/>
          <a:stretch>
            <a:fillRect/>
          </a:stretch>
        </p:blipFill>
        <p:spPr bwMode="auto">
          <a:xfrm>
            <a:off x="4716016" y="1268760"/>
            <a:ext cx="3942075" cy="5399844"/>
          </a:xfrm>
          <a:prstGeom prst="rect">
            <a:avLst/>
          </a:prstGeom>
          <a:noFill/>
        </p:spPr>
      </p:pic>
      <p:sp>
        <p:nvSpPr>
          <p:cNvPr id="13" name="Obdélník 12"/>
          <p:cNvSpPr/>
          <p:nvPr/>
        </p:nvSpPr>
        <p:spPr>
          <a:xfrm>
            <a:off x="467544" y="3789040"/>
            <a:ext cx="3663182" cy="338554"/>
          </a:xfrm>
          <a:prstGeom prst="rect">
            <a:avLst/>
          </a:prstGeom>
        </p:spPr>
        <p:txBody>
          <a:bodyPr wrap="none">
            <a:spAutoFit/>
          </a:bodyPr>
          <a:lstStyle/>
          <a:p>
            <a:r>
              <a:rPr lang="cs-CZ" sz="1600" b="1" dirty="0" smtClean="0"/>
              <a:t>Sir</a:t>
            </a:r>
            <a:r>
              <a:rPr lang="cs-CZ" sz="1600" dirty="0" smtClean="0"/>
              <a:t> </a:t>
            </a:r>
            <a:r>
              <a:rPr lang="cs-CZ" sz="1600" b="1" dirty="0" err="1" smtClean="0"/>
              <a:t>James</a:t>
            </a:r>
            <a:r>
              <a:rPr lang="cs-CZ" sz="1600" b="1" dirty="0" smtClean="0"/>
              <a:t> </a:t>
            </a:r>
            <a:r>
              <a:rPr lang="cs-CZ" sz="1600" b="1" dirty="0" err="1" smtClean="0"/>
              <a:t>Ephraim</a:t>
            </a:r>
            <a:r>
              <a:rPr lang="cs-CZ" sz="1600" b="1" dirty="0" smtClean="0"/>
              <a:t> </a:t>
            </a:r>
            <a:r>
              <a:rPr lang="cs-CZ" sz="1600" b="1" dirty="0" err="1" smtClean="0"/>
              <a:t>Lovelock</a:t>
            </a:r>
            <a:r>
              <a:rPr lang="cs-CZ" sz="1600" b="1" dirty="0" smtClean="0"/>
              <a:t> (1919)</a:t>
            </a:r>
            <a:r>
              <a:rPr lang="cs-CZ" sz="1600" dirty="0" smtClean="0"/>
              <a:t> </a:t>
            </a:r>
            <a:endParaRPr lang="cs-CZ" sz="1600" dirty="0"/>
          </a:p>
        </p:txBody>
      </p:sp>
      <p:sp>
        <p:nvSpPr>
          <p:cNvPr id="9" name="TextovéPole 8"/>
          <p:cNvSpPr txBox="1"/>
          <p:nvPr/>
        </p:nvSpPr>
        <p:spPr>
          <a:xfrm>
            <a:off x="395536" y="4437112"/>
            <a:ext cx="4320480" cy="2246769"/>
          </a:xfrm>
          <a:prstGeom prst="rect">
            <a:avLst/>
          </a:prstGeom>
          <a:noFill/>
        </p:spPr>
        <p:txBody>
          <a:bodyPr wrap="square" rtlCol="0">
            <a:spAutoFit/>
          </a:bodyPr>
          <a:lstStyle/>
          <a:p>
            <a:pPr algn="l"/>
            <a:r>
              <a:rPr lang="cs-CZ" sz="1400" dirty="0" smtClean="0"/>
              <a:t>Přijetí života jako globální skutečnosti nyní pomáhá zrození nového pohledu na lidstvo jako na tvory, jejichž chování je závislé na Zemi, kteří však zároveň spoluvytvářejí její podobu.</a:t>
            </a:r>
          </a:p>
          <a:p>
            <a:pPr algn="l"/>
            <a:r>
              <a:rPr lang="cs-CZ" sz="1400" dirty="0" smtClean="0"/>
              <a:t>Zastánci </a:t>
            </a:r>
            <a:r>
              <a:rPr lang="cs-CZ" sz="1400" dirty="0" err="1" smtClean="0"/>
              <a:t>Lovelockovy</a:t>
            </a:r>
            <a:r>
              <a:rPr lang="cs-CZ" sz="1400" dirty="0" smtClean="0"/>
              <a:t> teorie kladou důraz na to, že jde o přísnou vědu studující homeostatické mechanismy uplatňující se v globálním ekosystému planety, světového ohlasu si však </a:t>
            </a:r>
            <a:r>
              <a:rPr lang="cs-CZ" sz="1400" dirty="0" err="1" smtClean="0"/>
              <a:t>Gaia</a:t>
            </a:r>
            <a:r>
              <a:rPr lang="cs-CZ" sz="1400" dirty="0" smtClean="0"/>
              <a:t> vysloužila svým majestátním </a:t>
            </a:r>
            <a:r>
              <a:rPr lang="cs-CZ" sz="1400" dirty="0" err="1" smtClean="0"/>
              <a:t>mýtickým</a:t>
            </a:r>
            <a:r>
              <a:rPr lang="cs-CZ" sz="1400" dirty="0" smtClean="0"/>
              <a:t> vzezřením nejstarší bohyně – rodičky veškerenstva.</a:t>
            </a:r>
            <a:endParaRPr lang="cs-CZ" sz="14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0"/>
            <a:ext cx="8229600" cy="1143000"/>
          </a:xfrm>
        </p:spPr>
        <p:txBody>
          <a:bodyPr/>
          <a:lstStyle/>
          <a:p>
            <a:r>
              <a:rPr lang="cs-CZ" dirty="0" err="1" smtClean="0">
                <a:solidFill>
                  <a:srgbClr val="FFFF00"/>
                </a:solidFill>
              </a:rPr>
              <a:t>Lovelockova</a:t>
            </a:r>
            <a:r>
              <a:rPr lang="cs-CZ" dirty="0" smtClean="0">
                <a:solidFill>
                  <a:srgbClr val="FFFF00"/>
                </a:solidFill>
              </a:rPr>
              <a:t> </a:t>
            </a:r>
            <a:r>
              <a:rPr lang="cs-CZ" dirty="0" err="1" smtClean="0">
                <a:solidFill>
                  <a:srgbClr val="FFFF00"/>
                </a:solidFill>
              </a:rPr>
              <a:t>Gaia</a:t>
            </a:r>
            <a:endParaRPr lang="en-US" dirty="0">
              <a:solidFill>
                <a:srgbClr val="FFFF00"/>
              </a:solidFill>
            </a:endParaRPr>
          </a:p>
        </p:txBody>
      </p:sp>
      <p:sp>
        <p:nvSpPr>
          <p:cNvPr id="4" name="TextovéPole 3"/>
          <p:cNvSpPr txBox="1"/>
          <p:nvPr/>
        </p:nvSpPr>
        <p:spPr>
          <a:xfrm>
            <a:off x="467544" y="856357"/>
            <a:ext cx="8208912" cy="6001643"/>
          </a:xfrm>
          <a:prstGeom prst="rect">
            <a:avLst/>
          </a:prstGeom>
          <a:noFill/>
        </p:spPr>
        <p:txBody>
          <a:bodyPr wrap="square" rtlCol="0">
            <a:spAutoFit/>
          </a:bodyPr>
          <a:lstStyle/>
          <a:p>
            <a:pPr algn="l"/>
            <a:r>
              <a:rPr lang="cs-CZ" sz="1600" dirty="0" err="1" smtClean="0"/>
              <a:t>Lovelock</a:t>
            </a:r>
            <a:r>
              <a:rPr lang="cs-CZ" sz="1600" dirty="0" smtClean="0"/>
              <a:t> říká, že život a jeho prostředí jsou vzájemně propojeny tak těsně, že evoluce života je evolucí </a:t>
            </a:r>
            <a:r>
              <a:rPr lang="cs-CZ" sz="1600" dirty="0" err="1" smtClean="0"/>
              <a:t>Gaie</a:t>
            </a:r>
            <a:r>
              <a:rPr lang="cs-CZ" sz="1600" dirty="0" smtClean="0"/>
              <a:t>, nikoliv zvlášť evolucí prostředí a evolucí organismů. </a:t>
            </a:r>
            <a:r>
              <a:rPr lang="cs-CZ" sz="1600" dirty="0" err="1" smtClean="0"/>
              <a:t>Gaiu</a:t>
            </a:r>
            <a:r>
              <a:rPr lang="cs-CZ" sz="1600" dirty="0" smtClean="0"/>
              <a:t> lze klasifikovat jako složitý systém tvořený vysokým počtem systémů otevřených (organismů) a určitým množstvím systémů uzavřených (neživé přírody). Tyto systémy tvoří v těsném propojení </a:t>
            </a:r>
            <a:r>
              <a:rPr lang="cs-CZ" sz="1600" dirty="0" err="1" smtClean="0"/>
              <a:t>autoregulující</a:t>
            </a:r>
            <a:r>
              <a:rPr lang="cs-CZ" sz="1600" dirty="0" smtClean="0"/>
              <a:t> se funkční jednotku, kterou je možno nazvat organismem vyššího řádu, či </a:t>
            </a:r>
            <a:r>
              <a:rPr lang="cs-CZ" sz="1600" dirty="0" err="1" smtClean="0"/>
              <a:t>superorganismem</a:t>
            </a:r>
            <a:r>
              <a:rPr lang="cs-CZ" sz="1600" dirty="0" smtClean="0"/>
              <a:t>.</a:t>
            </a:r>
          </a:p>
          <a:p>
            <a:pPr algn="l"/>
            <a:r>
              <a:rPr lang="cs-CZ" sz="1600" dirty="0" smtClean="0"/>
              <a:t>  </a:t>
            </a:r>
          </a:p>
          <a:p>
            <a:pPr algn="l"/>
            <a:r>
              <a:rPr lang="cs-CZ" sz="1600" dirty="0" smtClean="0"/>
              <a:t>Podle </a:t>
            </a:r>
            <a:r>
              <a:rPr lang="cs-CZ" sz="1600" dirty="0" err="1" smtClean="0"/>
              <a:t>Dawkinse</a:t>
            </a:r>
            <a:r>
              <a:rPr lang="cs-CZ" sz="1600" dirty="0" smtClean="0"/>
              <a:t> nejlépe přežívá ten jedinec, který nese nejlepší program pro optimalizaci svého chování ve svém přirozeném prostředí. Nesoutěží tedy hráči, nýbrž programy (geny) v tom, kdo vytvoří úspěšnějšího hráče. Lze ukázat, že neurony živého lidského mozku pracují na obdobných principech, jako geny uvnitř </a:t>
            </a:r>
            <a:r>
              <a:rPr lang="cs-CZ" sz="1600" dirty="0" err="1" smtClean="0"/>
              <a:t>Gaie</a:t>
            </a:r>
            <a:r>
              <a:rPr lang="cs-CZ" sz="1600" dirty="0" smtClean="0"/>
              <a:t>, pouze miliardkrát rychleji. Podle modelu vědomí navrženého Danielem </a:t>
            </a:r>
            <a:r>
              <a:rPr lang="cs-CZ" sz="1600" dirty="0" err="1" smtClean="0"/>
              <a:t>Dennettem</a:t>
            </a:r>
            <a:r>
              <a:rPr lang="cs-CZ" sz="1600" dirty="0" smtClean="0"/>
              <a:t> v jeho knize </a:t>
            </a:r>
            <a:r>
              <a:rPr lang="cs-CZ" sz="1600" dirty="0" err="1" smtClean="0"/>
              <a:t>Consciousness</a:t>
            </a:r>
            <a:r>
              <a:rPr lang="cs-CZ" sz="1600" dirty="0" smtClean="0"/>
              <a:t> </a:t>
            </a:r>
            <a:r>
              <a:rPr lang="cs-CZ" sz="1600" dirty="0" err="1" smtClean="0"/>
              <a:t>explained</a:t>
            </a:r>
            <a:r>
              <a:rPr lang="cs-CZ" sz="1600" dirty="0" smtClean="0"/>
              <a:t>, se v určitých částech mozku objevují a mizí různé elektrické aktivity, které spolu soupeří, a ty, kterým se podaří ostatní na chvíli přebít, se stávají vědomými. To, co pociťujeme jako souvislý proud vědomí, je tak velice různorodá směs vzájemně se vytlačujících projevů různých procesů. </a:t>
            </a:r>
            <a:r>
              <a:rPr lang="cs-CZ" sz="1600" dirty="0" err="1" smtClean="0"/>
              <a:t>Lovelock</a:t>
            </a:r>
            <a:r>
              <a:rPr lang="cs-CZ" sz="1600" dirty="0" smtClean="0"/>
              <a:t> ukazuje, že obří přírodní mozek je vlastně inteligentním programátorem sebe sama (jednotlivých svých elementů). </a:t>
            </a:r>
            <a:r>
              <a:rPr lang="cs-CZ" sz="1600" dirty="0" err="1" smtClean="0"/>
              <a:t>Gaie</a:t>
            </a:r>
            <a:r>
              <a:rPr lang="cs-CZ" sz="1600" dirty="0" smtClean="0"/>
              <a:t> tak lze zřejmě přiřknout též určitou formu vlastního vědomí, a rovněž entelechie, která může obsahovat kolektivní nevědomí nejenom lidstva, ale vlastně všech životních forem, jež kdy obývaly Zemi.</a:t>
            </a:r>
          </a:p>
          <a:p>
            <a:pPr algn="l"/>
            <a:endParaRPr lang="cs-CZ" sz="1600" dirty="0" smtClean="0"/>
          </a:p>
          <a:p>
            <a:pPr algn="l"/>
            <a:r>
              <a:rPr lang="cs-CZ" sz="1600" dirty="0" smtClean="0"/>
              <a:t>Podle </a:t>
            </a:r>
            <a:r>
              <a:rPr lang="cs-CZ" sz="1600" dirty="0" err="1" smtClean="0"/>
              <a:t>Dawkinse</a:t>
            </a:r>
            <a:r>
              <a:rPr lang="cs-CZ" sz="1600" dirty="0" smtClean="0"/>
              <a:t> vzniká vědomí tehdy, je-li simulace světa v mozku natolik dokonalá, že musí zahrnovat i model sebe sama. Jedná se nejspíše o nekonečnou regresi (model modelu </a:t>
            </a:r>
            <a:r>
              <a:rPr lang="cs-CZ" sz="1600" dirty="0" err="1" smtClean="0"/>
              <a:t>modelu</a:t>
            </a:r>
            <a:r>
              <a:rPr lang="cs-CZ" sz="1600" dirty="0" smtClean="0"/>
              <a:t>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smtClean="0">
                <a:solidFill>
                  <a:srgbClr val="FFFF00"/>
                </a:solidFill>
              </a:rPr>
              <a:t>Univerzální vědomí</a:t>
            </a:r>
            <a:endParaRPr lang="cs-CZ" dirty="0">
              <a:solidFill>
                <a:srgbClr val="FFFF00"/>
              </a:solidFill>
            </a:endParaRPr>
          </a:p>
        </p:txBody>
      </p:sp>
      <p:sp>
        <p:nvSpPr>
          <p:cNvPr id="6" name="Obdélník 5"/>
          <p:cNvSpPr/>
          <p:nvPr/>
        </p:nvSpPr>
        <p:spPr>
          <a:xfrm>
            <a:off x="755576" y="1052736"/>
            <a:ext cx="7560840" cy="1200329"/>
          </a:xfrm>
          <a:prstGeom prst="rect">
            <a:avLst/>
          </a:prstGeom>
        </p:spPr>
        <p:txBody>
          <a:bodyPr wrap="square">
            <a:spAutoFit/>
          </a:bodyPr>
          <a:lstStyle/>
          <a:p>
            <a:pPr algn="l"/>
            <a:r>
              <a:rPr lang="cs-CZ" dirty="0" smtClean="0"/>
              <a:t>Z hlediska antropického principu lze snadno provést extenzi tohoto principu na celý vesmír a prohlásit, že bez vesmíru a jeho zákonů by nevznikl život a bez života by zpětnovazebně nemohl existovat vesmír, neboť bez vědomých pozorovatelů cokoliv postrádá fyzikálního smyslu.</a:t>
            </a:r>
            <a:endParaRPr lang="en-US" dirty="0" smtClean="0"/>
          </a:p>
        </p:txBody>
      </p:sp>
      <p:pic>
        <p:nvPicPr>
          <p:cNvPr id="95233" name="Picture 1" descr="C:\Users\Zoevistian\Desktop\music_combines_the_soul_and_the_heavens1.jpg"/>
          <p:cNvPicPr>
            <a:picLocks noChangeAspect="1" noChangeArrowheads="1"/>
          </p:cNvPicPr>
          <p:nvPr/>
        </p:nvPicPr>
        <p:blipFill>
          <a:blip r:embed="rId2" cstate="print"/>
          <a:srcRect/>
          <a:stretch>
            <a:fillRect/>
          </a:stretch>
        </p:blipFill>
        <p:spPr bwMode="auto">
          <a:xfrm>
            <a:off x="1763688" y="2420888"/>
            <a:ext cx="5524500" cy="421005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smtClean="0">
                <a:solidFill>
                  <a:srgbClr val="FFFF00"/>
                </a:solidFill>
              </a:rPr>
              <a:t>Fyzika </a:t>
            </a:r>
            <a:r>
              <a:rPr lang="cs-CZ" dirty="0" err="1" smtClean="0">
                <a:solidFill>
                  <a:srgbClr val="FFFF00"/>
                </a:solidFill>
              </a:rPr>
              <a:t>Blandria</a:t>
            </a:r>
            <a:endParaRPr lang="cs-CZ" dirty="0">
              <a:solidFill>
                <a:srgbClr val="FFFF00"/>
              </a:solidFill>
            </a:endParaRPr>
          </a:p>
        </p:txBody>
      </p:sp>
      <p:sp>
        <p:nvSpPr>
          <p:cNvPr id="86017" name="Rectangle 1"/>
          <p:cNvSpPr>
            <a:spLocks noChangeArrowheads="1"/>
          </p:cNvSpPr>
          <p:nvPr/>
        </p:nvSpPr>
        <p:spPr bwMode="auto">
          <a:xfrm>
            <a:off x="395536" y="1102578"/>
            <a:ext cx="8352928"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Blandrium</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je obří dutý útvar obklopující místní kupu vesmírů. Vnitřní povrch </a:t>
            </a:r>
            <a:r>
              <a:rPr kumimoji="0" lang="cs-CZ" sz="1600" b="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Blandria</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má tvar krychle (zvané </a:t>
            </a:r>
            <a:r>
              <a:rPr kumimoji="0" lang="cs-CZ" sz="1600" b="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kubický </a:t>
            </a:r>
            <a:r>
              <a:rPr kumimoji="0" lang="cs-CZ" sz="1600" b="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subchronor</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o hraně cca. 3 </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10</a:t>
            </a:r>
            <a:r>
              <a:rPr kumimoji="0" lang="cs-CZ" sz="1600" b="0" u="none" strike="noStrike" cap="none" normalizeH="0" baseline="3000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27</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 m. Vnější povrch (tzv. </a:t>
            </a:r>
            <a:r>
              <a:rPr kumimoji="0" lang="cs-CZ" sz="1600" b="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sférický </a:t>
            </a:r>
            <a:r>
              <a:rPr kumimoji="0" lang="cs-CZ" sz="1600" b="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chronor</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 má poloměr zhruba odpovídající</a:t>
            </a:r>
            <a:r>
              <a:rPr kumimoji="0" lang="cs-CZ" sz="1600" b="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 </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hraně kubického </a:t>
            </a:r>
            <a:r>
              <a:rPr kumimoji="0" lang="cs-CZ" sz="1600" b="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subchronoru</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 Vnitřní struktura </a:t>
            </a:r>
            <a:r>
              <a:rPr kumimoji="0" lang="cs-CZ" sz="1600" b="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Blandria</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 je velmi složitou sítí tzv. </a:t>
            </a:r>
            <a:r>
              <a:rPr lang="cs-CZ" sz="1600" b="1" dirty="0" err="1" smtClean="0">
                <a:latin typeface="Times New Roman" pitchFamily="18" charset="0"/>
                <a:ea typeface="Times New Roman" pitchFamily="18" charset="0"/>
                <a:cs typeface="Times New Roman" pitchFamily="18" charset="0"/>
                <a:sym typeface="Symbol" pitchFamily="18" charset="2"/>
              </a:rPr>
              <a:t>c</a:t>
            </a:r>
            <a:r>
              <a:rPr kumimoji="0" lang="cs-CZ" sz="1600" b="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ytorezonančních</a:t>
            </a:r>
            <a:r>
              <a:rPr kumimoji="0" lang="cs-CZ" sz="1600" b="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 </a:t>
            </a:r>
            <a:r>
              <a:rPr kumimoji="0" lang="cs-CZ" sz="1600" b="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chreod</a:t>
            </a:r>
            <a:r>
              <a:rPr kumimoji="0" lang="cs-CZ" sz="1600" b="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 </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a:t>
            </a:r>
            <a:r>
              <a:rPr kumimoji="0" lang="cs-CZ" sz="1600" b="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 </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tenkých vlnovodů o průměru </a:t>
            </a:r>
            <a:r>
              <a:rPr kumimoji="0" lang="cs-CZ" sz="1600" b="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Planckovy</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 délky </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(1,6 ∙ 10</a:t>
            </a:r>
            <a:r>
              <a:rPr kumimoji="0" lang="cs-CZ" sz="1600" b="0" u="none" strike="noStrike" cap="none" normalizeH="0" baseline="3000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-35</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 m) a délce miliard </a:t>
            </a:r>
            <a:r>
              <a:rPr kumimoji="0" lang="cs-CZ" sz="1600" b="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parseků</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 jimiž se nepředstavitelnými rychlostmi cca. 6 ∙ 10</a:t>
            </a:r>
            <a:r>
              <a:rPr kumimoji="0" lang="cs-CZ" sz="1600" b="0" u="none" strike="noStrike" cap="none" normalizeH="0" baseline="3000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132</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 m </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a:t>
            </a:r>
            <a:r>
              <a:rPr kumimoji="0" lang="cs-CZ" sz="1600" b="0" u="none" strike="noStrike" cap="none" normalizeH="0" baseline="3000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-1</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 pohybují </a:t>
            </a:r>
            <a:r>
              <a:rPr lang="cs-CZ" sz="1600" dirty="0" err="1" smtClean="0">
                <a:latin typeface="Times New Roman" pitchFamily="18" charset="0"/>
                <a:ea typeface="Times New Roman" pitchFamily="18" charset="0"/>
                <a:cs typeface="Times New Roman" pitchFamily="18" charset="0"/>
                <a:sym typeface="Symbol" pitchFamily="18" charset="2"/>
              </a:rPr>
              <a:t>c</a:t>
            </a:r>
            <a:r>
              <a:rPr kumimoji="0" lang="cs-CZ" sz="1600" b="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ytorezonanční</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 </a:t>
            </a:r>
            <a:r>
              <a:rPr kumimoji="0" lang="cs-CZ" sz="1600" b="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kvazikvanta</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 – </a:t>
            </a:r>
            <a:r>
              <a:rPr lang="cs-CZ" sz="1600" b="1" dirty="0" err="1" smtClean="0">
                <a:latin typeface="Times New Roman" pitchFamily="18" charset="0"/>
                <a:ea typeface="Times New Roman" pitchFamily="18" charset="0"/>
                <a:cs typeface="Times New Roman" pitchFamily="18" charset="0"/>
                <a:sym typeface="Symbol" pitchFamily="18" charset="2"/>
              </a:rPr>
              <a:t>c</a:t>
            </a:r>
            <a:r>
              <a:rPr kumimoji="0" lang="cs-CZ" sz="1600" b="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ytony</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 Tato síť připomíná gigantický počítačový procesor, či obří vesmírný mozek běžící na závratné frekvenci 2 ∙ 10</a:t>
            </a:r>
            <a:r>
              <a:rPr kumimoji="0" lang="cs-CZ" sz="1600" b="0" u="none" strike="noStrike" cap="none" normalizeH="0" baseline="3000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105</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 Hz, s operační rychlostí neuvěřitelných 6 ∙ 10</a:t>
            </a:r>
            <a:r>
              <a:rPr kumimoji="0" lang="cs-CZ" sz="1600" b="0" u="none" strike="noStrike" cap="none" normalizeH="0" baseline="3000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146</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 bit ∙ s</a:t>
            </a:r>
            <a:r>
              <a:rPr kumimoji="0" lang="cs-CZ" sz="1600" b="0" u="none" strike="noStrike" cap="none" normalizeH="0" baseline="3000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-1</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a:t>
            </a:r>
          </a:p>
          <a:p>
            <a:pPr marL="0" marR="0" lvl="0" indent="0" algn="l" defTabSz="914400" rtl="0" eaLnBrk="0" fontAlgn="base" latinLnBrk="0" hangingPunct="0">
              <a:lnSpc>
                <a:spcPct val="100000"/>
              </a:lnSpc>
              <a:spcBef>
                <a:spcPct val="0"/>
              </a:spcBef>
              <a:spcAft>
                <a:spcPct val="0"/>
              </a:spcAft>
              <a:buClrTx/>
              <a:buSzTx/>
              <a:buFontTx/>
              <a:buNone/>
              <a:tabLst/>
            </a:pPr>
            <a:endParaRPr lang="cs-CZ" sz="1600" dirty="0" smtClean="0">
              <a:latin typeface="Times New Roman" pitchFamily="18" charset="0"/>
              <a:cs typeface="Times New Roman" pitchFamily="18"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600" b="0" u="none" strike="noStrike" cap="none" normalizeH="0" baseline="0" dirty="0" smtClean="0">
              <a:ln>
                <a:noFill/>
              </a:ln>
              <a:solidFill>
                <a:schemeClr val="tx1"/>
              </a:solidFill>
              <a:effectLst/>
              <a:latin typeface="Times New Roman" pitchFamily="18" charset="0"/>
              <a:cs typeface="Times New Roman" pitchFamily="18"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endParaRPr lang="cs-CZ" sz="1600" dirty="0" smtClean="0">
              <a:latin typeface="Times New Roman" pitchFamily="18" charset="0"/>
              <a:cs typeface="Times New Roman" pitchFamily="18"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600" b="0" u="none" strike="noStrike" cap="none" normalizeH="0" baseline="0" dirty="0" smtClean="0">
              <a:ln>
                <a:noFill/>
              </a:ln>
              <a:solidFill>
                <a:schemeClr val="tx1"/>
              </a:solidFill>
              <a:effectLst/>
              <a:latin typeface="Times New Roman" pitchFamily="18" charset="0"/>
              <a:cs typeface="Times New Roman" pitchFamily="18"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endParaRPr lang="cs-CZ" sz="1600" dirty="0" smtClean="0">
              <a:latin typeface="Times New Roman" pitchFamily="18" charset="0"/>
              <a:cs typeface="Times New Roman" pitchFamily="18"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600" b="0" u="none" strike="noStrike" cap="none" normalizeH="0" baseline="0" dirty="0" smtClean="0">
              <a:ln>
                <a:noFill/>
              </a:ln>
              <a:solidFill>
                <a:schemeClr val="tx1"/>
              </a:solidFill>
              <a:effectLst/>
              <a:latin typeface="Times New Roman" pitchFamily="18" charset="0"/>
              <a:cs typeface="Times New Roman" pitchFamily="18"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Uvnitř této sítě lze rozeznávat clustery různé velikosti a složitosti, s jistým stupněm autonomie, které tvoří </a:t>
            </a:r>
            <a:r>
              <a:rPr kumimoji="0" lang="cs-CZ" sz="160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Entelechie</a:t>
            </a:r>
            <a:r>
              <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rPr>
              <a:t>. </a:t>
            </a:r>
            <a:r>
              <a:rPr lang="cs-CZ" sz="1600" dirty="0" smtClean="0">
                <a:latin typeface="Times New Roman" pitchFamily="18" charset="0"/>
                <a:cs typeface="Times New Roman" pitchFamily="18" charset="0"/>
              </a:rPr>
              <a:t>Ukazuje se, že Entelechie jsou vytvářeny generátory vědomí ve vesmíru, jež si do nich ukládají </a:t>
            </a:r>
            <a:r>
              <a:rPr lang="cs-CZ" sz="1600" dirty="0" err="1" smtClean="0">
                <a:latin typeface="Times New Roman" pitchFamily="18" charset="0"/>
                <a:cs typeface="Times New Roman" pitchFamily="18" charset="0"/>
              </a:rPr>
              <a:t>qubity</a:t>
            </a:r>
            <a:r>
              <a:rPr lang="cs-CZ" sz="1600" dirty="0" smtClean="0">
                <a:latin typeface="Times New Roman" pitchFamily="18" charset="0"/>
                <a:cs typeface="Times New Roman" pitchFamily="18" charset="0"/>
              </a:rPr>
              <a:t> svých životních zkušeností, které po jejich fyzické smrti mohou přecházet na další bytosti prostřednictvím tzv. </a:t>
            </a:r>
            <a:r>
              <a:rPr lang="cs-CZ" sz="1600" b="1" dirty="0" smtClean="0">
                <a:latin typeface="Times New Roman" pitchFamily="18" charset="0"/>
                <a:cs typeface="Times New Roman" pitchFamily="18" charset="0"/>
              </a:rPr>
              <a:t>reverzního tunelování,</a:t>
            </a:r>
            <a:r>
              <a:rPr lang="cs-CZ" sz="1600" dirty="0" smtClean="0">
                <a:latin typeface="Times New Roman" pitchFamily="18" charset="0"/>
                <a:cs typeface="Times New Roman" pitchFamily="18" charset="0"/>
              </a:rPr>
              <a:t> jehož projevy můžeme experimentálně studovat např. prostřednictvím analytické psychologie – vědního oboru založeného ve 20. letech minulého století C. G. Jungem. V tomto ohledu jsme tedy my všichni, či alespoň naše nesmrtelná část, přímou součástí Boží bytosti.</a:t>
            </a:r>
            <a:endParaRPr kumimoji="0" lang="cs-CZ" sz="16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sym typeface="Symbol" pitchFamily="18" charset="2"/>
            </a:endParaRPr>
          </a:p>
        </p:txBody>
      </p:sp>
      <p:pic>
        <p:nvPicPr>
          <p:cNvPr id="5" name="Picture 8"/>
          <p:cNvPicPr>
            <a:picLocks noChangeAspect="1" noChangeArrowheads="1"/>
          </p:cNvPicPr>
          <p:nvPr/>
        </p:nvPicPr>
        <p:blipFill>
          <a:blip r:embed="rId2" cstate="print">
            <a:lum bright="-6000" contrast="36000"/>
          </a:blip>
          <a:srcRect l="77560" t="17839" b="4642"/>
          <a:stretch>
            <a:fillRect/>
          </a:stretch>
        </p:blipFill>
        <p:spPr bwMode="auto">
          <a:xfrm>
            <a:off x="3707904" y="2996952"/>
            <a:ext cx="1800200" cy="18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smtClean="0">
                <a:solidFill>
                  <a:srgbClr val="FFFF00"/>
                </a:solidFill>
              </a:rPr>
              <a:t>Univerzální vědomí</a:t>
            </a:r>
            <a:endParaRPr lang="cs-CZ" dirty="0">
              <a:solidFill>
                <a:srgbClr val="FFFF00"/>
              </a:solidFill>
            </a:endParaRPr>
          </a:p>
        </p:txBody>
      </p:sp>
      <p:sp>
        <p:nvSpPr>
          <p:cNvPr id="4" name="Obdélník 3"/>
          <p:cNvSpPr/>
          <p:nvPr/>
        </p:nvSpPr>
        <p:spPr>
          <a:xfrm>
            <a:off x="467544" y="1052736"/>
            <a:ext cx="8208912" cy="5693866"/>
          </a:xfrm>
          <a:prstGeom prst="rect">
            <a:avLst/>
          </a:prstGeom>
        </p:spPr>
        <p:txBody>
          <a:bodyPr wrap="square">
            <a:spAutoFit/>
          </a:bodyPr>
          <a:lstStyle/>
          <a:p>
            <a:pPr algn="l"/>
            <a:r>
              <a:rPr lang="cs-CZ" sz="1400" dirty="0" err="1" smtClean="0"/>
              <a:t>Wright</a:t>
            </a:r>
            <a:r>
              <a:rPr lang="cs-CZ" sz="1400" dirty="0" smtClean="0"/>
              <a:t> v knize „Víc než nic“ dochází k závěru, že by fyzikální svět fungoval úplně stejně i bez existence vědomí. Z faktu, že vědomí přesto existuje, dále vyvozuje, že musí být významné </a:t>
            </a:r>
          </a:p>
          <a:p>
            <a:pPr algn="l"/>
            <a:r>
              <a:rPr lang="cs-CZ" sz="1400" dirty="0" smtClean="0"/>
              <a:t>z nějakého jiného hlediska – z hlediska existence vědomého tvůrce </a:t>
            </a:r>
            <a:r>
              <a:rPr lang="cs-CZ" sz="1400" dirty="0" err="1" smtClean="0"/>
              <a:t>všehomíra</a:t>
            </a:r>
            <a:r>
              <a:rPr lang="cs-CZ" sz="1400" dirty="0" smtClean="0"/>
              <a:t>.</a:t>
            </a:r>
            <a:endParaRPr lang="cs-CZ" sz="1400" dirty="0" smtClean="0">
              <a:latin typeface="Arial" pitchFamily="34" charset="0"/>
              <a:ea typeface="Times New Roman" pitchFamily="18" charset="0"/>
            </a:endParaRPr>
          </a:p>
          <a:p>
            <a:pPr algn="l"/>
            <a:r>
              <a:rPr lang="cs-CZ" sz="1400" dirty="0" smtClean="0">
                <a:latin typeface="Arial" pitchFamily="34" charset="0"/>
                <a:ea typeface="Times New Roman" pitchFamily="18" charset="0"/>
              </a:rPr>
              <a:t>Dlouho přesto panovala nejistota, zda je </a:t>
            </a:r>
            <a:r>
              <a:rPr lang="cs-CZ" sz="1400" dirty="0" err="1" smtClean="0">
                <a:latin typeface="Arial" pitchFamily="34" charset="0"/>
                <a:ea typeface="Times New Roman" pitchFamily="18" charset="0"/>
              </a:rPr>
              <a:t>Blandrium</a:t>
            </a:r>
            <a:r>
              <a:rPr lang="cs-CZ" sz="1400" dirty="0" smtClean="0">
                <a:latin typeface="Arial" pitchFamily="34" charset="0"/>
                <a:ea typeface="Times New Roman" pitchFamily="18" charset="0"/>
              </a:rPr>
              <a:t> jen gigantickým počítačem, tupě reagujícím na vnější podněty, či zda se skutečně jedná o vědomou bytost. Teprve úspěchy unitární teorie pole a zejména kvantové psychofyziky přinesly přesvědčivé argumenty, že Bůh není vševědoucí a tudíž ani neomylný, jak hlásají světová náboženství. To je základní předpoklad pro vznik svobodné vůle v jistém slova smyslu a následně též vědomí sebe sama.</a:t>
            </a:r>
            <a:endParaRPr lang="cs-CZ" sz="1400" dirty="0" smtClean="0"/>
          </a:p>
          <a:p>
            <a:pPr algn="l"/>
            <a:r>
              <a:rPr lang="cs-CZ" sz="1400" dirty="0" smtClean="0"/>
              <a:t>Přesnější matematický model vztahu vědomí a hyperprostoru navrhl </a:t>
            </a:r>
            <a:r>
              <a:rPr lang="cs-CZ" sz="1400" b="1" dirty="0" smtClean="0"/>
              <a:t>Saul Paul </a:t>
            </a:r>
            <a:r>
              <a:rPr lang="cs-CZ" sz="1400" b="1" dirty="0" err="1" smtClean="0"/>
              <a:t>Sirag</a:t>
            </a:r>
            <a:r>
              <a:rPr lang="cs-CZ" sz="1400" b="1" dirty="0" smtClean="0"/>
              <a:t> </a:t>
            </a:r>
            <a:r>
              <a:rPr lang="cs-CZ" sz="1400" dirty="0" smtClean="0"/>
              <a:t>který ukázal, že fyzikální realita je pouze "podříší větší reality", v níž jsou všechny fyzikální interakce sjednoceny uvnitř </a:t>
            </a:r>
            <a:r>
              <a:rPr lang="cs-CZ" sz="1400" dirty="0" err="1" smtClean="0"/>
              <a:t>hyperprostorové</a:t>
            </a:r>
            <a:r>
              <a:rPr lang="cs-CZ" sz="1400" dirty="0" smtClean="0"/>
              <a:t> struktury. </a:t>
            </a:r>
            <a:r>
              <a:rPr lang="cs-CZ" sz="1400" dirty="0" err="1" smtClean="0"/>
              <a:t>Sirag</a:t>
            </a:r>
            <a:r>
              <a:rPr lang="cs-CZ" sz="1400" dirty="0" smtClean="0"/>
              <a:t> zde využil </a:t>
            </a:r>
            <a:r>
              <a:rPr lang="cs-CZ" sz="1400" dirty="0" err="1" smtClean="0"/>
              <a:t>Wignerovu</a:t>
            </a:r>
            <a:r>
              <a:rPr lang="cs-CZ" sz="1400" dirty="0" smtClean="0"/>
              <a:t> interpretaci kvantové mechaniky, kdy během měření vědomí představuje projekci stavového vektoru (vlnové funkce) do jediné vlastní hodnoty (výsledku měření). </a:t>
            </a:r>
            <a:r>
              <a:rPr lang="cs-CZ" sz="1400" dirty="0" err="1" smtClean="0"/>
              <a:t>Sirag</a:t>
            </a:r>
            <a:r>
              <a:rPr lang="cs-CZ" sz="1400" dirty="0" smtClean="0"/>
              <a:t> dále využil </a:t>
            </a:r>
            <a:r>
              <a:rPr lang="cs-CZ" sz="1400" dirty="0" err="1" smtClean="0"/>
              <a:t>nelokalitu</a:t>
            </a:r>
            <a:r>
              <a:rPr lang="cs-CZ" sz="1400" dirty="0" smtClean="0"/>
              <a:t> vyjádřenou </a:t>
            </a:r>
            <a:r>
              <a:rPr lang="cs-CZ" sz="1400" dirty="0" err="1" smtClean="0"/>
              <a:t>Bellovou</a:t>
            </a:r>
            <a:r>
              <a:rPr lang="cs-CZ" sz="1400" dirty="0" smtClean="0"/>
              <a:t> větou a na jejím základě dochází </a:t>
            </a:r>
          </a:p>
          <a:p>
            <a:pPr algn="l"/>
            <a:r>
              <a:rPr lang="cs-CZ" sz="1400" dirty="0" smtClean="0"/>
              <a:t>k závěru, že existuje "univerzální vědomí". Vědomí lze podle něho reprezentovat matematickou strukturou označovanou jako "reflexní prostor". </a:t>
            </a:r>
            <a:r>
              <a:rPr lang="cs-CZ" sz="1400" dirty="0" err="1" smtClean="0"/>
              <a:t>Sirag</a:t>
            </a:r>
            <a:r>
              <a:rPr lang="cs-CZ" sz="1400" dirty="0" smtClean="0"/>
              <a:t> ukazuje, že tento reflexní prostor existuje nad průnikem algebry </a:t>
            </a:r>
            <a:r>
              <a:rPr lang="cs-CZ" sz="1400" dirty="0" err="1" smtClean="0"/>
              <a:t>McKayovy</a:t>
            </a:r>
            <a:r>
              <a:rPr lang="cs-CZ" sz="1400" dirty="0" smtClean="0"/>
              <a:t> grupy a </a:t>
            </a:r>
            <a:r>
              <a:rPr lang="cs-CZ" sz="1400" dirty="0" err="1" smtClean="0"/>
              <a:t>Lieovy</a:t>
            </a:r>
            <a:r>
              <a:rPr lang="cs-CZ" sz="1400" dirty="0" smtClean="0"/>
              <a:t> algebry. Představuje vztah mezi těmito dvěma algebrami.</a:t>
            </a:r>
          </a:p>
          <a:p>
            <a:pPr algn="l"/>
            <a:r>
              <a:rPr lang="cs-CZ" sz="1400" dirty="0" err="1" smtClean="0"/>
              <a:t>Sirag</a:t>
            </a:r>
            <a:r>
              <a:rPr lang="cs-CZ" sz="1400" dirty="0" smtClean="0"/>
              <a:t> ve svém modelu vychází z fyzikálních charakteristik naší reality a z kauzálního působení vědomí na tuto realitu. Dochází k závěru, že reflexní prostor lze analyzovat pomocí </a:t>
            </a:r>
            <a:r>
              <a:rPr lang="cs-CZ" sz="1400" dirty="0" err="1" smtClean="0"/>
              <a:t>McKayovy</a:t>
            </a:r>
            <a:r>
              <a:rPr lang="cs-CZ" sz="1400" dirty="0" smtClean="0"/>
              <a:t> grupy, která představuje fyzikální realitu, a pomocí </a:t>
            </a:r>
            <a:r>
              <a:rPr lang="cs-CZ" sz="1400" dirty="0" err="1" smtClean="0"/>
              <a:t>Lieovy</a:t>
            </a:r>
            <a:r>
              <a:rPr lang="cs-CZ" sz="1400" dirty="0" smtClean="0"/>
              <a:t> grupy, která představuje mentální realitu. "Univerzální vědomí", které vychází z průniku těchto dvou algeber, je určitá </a:t>
            </a:r>
            <a:r>
              <a:rPr lang="cs-CZ" sz="1400" dirty="0" err="1" smtClean="0"/>
              <a:t>superstruktura</a:t>
            </a:r>
            <a:r>
              <a:rPr lang="cs-CZ" sz="1400" dirty="0" smtClean="0"/>
              <a:t>, jejíž malou součástí je vědomí každého jedince. Jevy "psí" pak lze vysvětlit jako interakci vědomí jednotlivce s tímto univerzálním vědomím. </a:t>
            </a:r>
          </a:p>
          <a:p>
            <a:pPr algn="l"/>
            <a:r>
              <a:rPr lang="cs-CZ" sz="1400" dirty="0" err="1" smtClean="0"/>
              <a:t>Blandrium</a:t>
            </a:r>
            <a:r>
              <a:rPr lang="cs-CZ" sz="1400" dirty="0" smtClean="0"/>
              <a:t> je tedy pravděpodobně jen obřím vesmírným mozkem a je přirozené, že si generuje vlastní vědomí. Vědomí si přitom lze jen stěží představit bez vlastní vůle a možnosti ji prosazovat. Vědomí </a:t>
            </a:r>
          </a:p>
          <a:p>
            <a:pPr algn="l"/>
            <a:r>
              <a:rPr lang="cs-CZ" sz="1400" dirty="0" smtClean="0"/>
              <a:t>a mysl jsou sice dvě různé věci, ale jsou neoddělitelné jako strany jedné mince.  </a:t>
            </a:r>
            <a:endParaRPr lang="cs-CZ" sz="14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noChangeArrowheads="1"/>
          </p:cNvSpPr>
          <p:nvPr/>
        </p:nvSpPr>
        <p:spPr bwMode="auto">
          <a:xfrm>
            <a:off x="179512" y="733246"/>
            <a:ext cx="8784976"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ea typeface="Times New Roman" pitchFamily="18" charset="0"/>
              </a:rPr>
              <a:t>Kvantová teorie ukazuje, že částice, jež není pozorována, přestává existovat. K existenci částic ve vesmíru, tj. i nás samotných, je tedy zapotřebí neustálá činnost toho, kterýž se stále dívá. Z kvantové teorie však také plyne, a bylo to mnohokrát ověřeno i experimentálně, že částice, jež je pozorována neustále, nemůže změnit svůj stávající kvantový stav a je nucena setrvávat zamrzlá v jednom jediném stavu – v dokonalé statické rovnováze. Metaforicky se tato skutečnost často vyjadřuje větou „voda na kamnech, která je neustále sledována, nikdy nezačne vřít“. Východiskem z této zdánlivě paradoxní situace se ukázal </a:t>
            </a:r>
            <a:r>
              <a:rPr kumimoji="0" lang="cs-CZ" sz="1400" b="0" i="0" u="none" strike="noStrike" cap="none" normalizeH="0" baseline="0" dirty="0" err="1" smtClean="0">
                <a:ln>
                  <a:noFill/>
                </a:ln>
                <a:solidFill>
                  <a:schemeClr val="tx1"/>
                </a:solidFill>
                <a:effectLst/>
                <a:latin typeface="Arial" pitchFamily="34" charset="0"/>
                <a:ea typeface="Times New Roman" pitchFamily="18" charset="0"/>
              </a:rPr>
              <a:t>býti</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 předpoklad, že Bůh neustále velmi rychle „mrká“. Původ tohoto „mrkání“ je dnes již velmi dobře objasněn na fyzikální úrovni.  Vyplynul zcela přirozeně z nestacionární teorie </a:t>
            </a:r>
            <a:r>
              <a:rPr kumimoji="0" lang="cs-CZ" sz="1400" b="0" i="0" u="none" strike="noStrike" cap="none" normalizeH="0" baseline="0" dirty="0" err="1" smtClean="0">
                <a:ln>
                  <a:noFill/>
                </a:ln>
                <a:solidFill>
                  <a:schemeClr val="tx1"/>
                </a:solidFill>
                <a:effectLst/>
                <a:latin typeface="Arial" pitchFamily="34" charset="0"/>
                <a:ea typeface="Times New Roman" pitchFamily="18" charset="0"/>
              </a:rPr>
              <a:t>cytoprostoru</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 neboť se ukázalo, že již samotná pozorovací činnost bytosti Boží vede k „nepříznivému“ vedlejšímu efektu tzv. </a:t>
            </a:r>
            <a:r>
              <a:rPr kumimoji="0" lang="cs-CZ" sz="1400" b="1" i="0" u="none" strike="noStrike" cap="none" normalizeH="0" baseline="0" dirty="0" smtClean="0">
                <a:ln>
                  <a:noFill/>
                </a:ln>
                <a:solidFill>
                  <a:schemeClr val="tx1"/>
                </a:solidFill>
                <a:effectLst/>
                <a:latin typeface="Arial" pitchFamily="34" charset="0"/>
                <a:ea typeface="Times New Roman" pitchFamily="18" charset="0"/>
              </a:rPr>
              <a:t>sekundární </a:t>
            </a:r>
            <a:r>
              <a:rPr lang="cs-CZ" sz="1400" b="1" dirty="0" err="1" smtClean="0">
                <a:latin typeface="Arial" pitchFamily="34" charset="0"/>
                <a:ea typeface="Times New Roman" pitchFamily="18" charset="0"/>
              </a:rPr>
              <a:t>c</a:t>
            </a:r>
            <a:r>
              <a:rPr kumimoji="0" lang="cs-CZ" sz="1400" b="1" i="0" u="none" strike="noStrike" cap="none" normalizeH="0" baseline="0" dirty="0" err="1" smtClean="0">
                <a:ln>
                  <a:noFill/>
                </a:ln>
                <a:solidFill>
                  <a:schemeClr val="tx1"/>
                </a:solidFill>
                <a:effectLst/>
                <a:latin typeface="Arial" pitchFamily="34" charset="0"/>
                <a:ea typeface="Times New Roman" pitchFamily="18" charset="0"/>
              </a:rPr>
              <a:t>ytorezonance</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 jenž rozmazává informaci o přesné poloze a stavu všech částic ve vesmíru, čímž významně narušuje dokonalost statické rovnováhy, kterou se </a:t>
            </a:r>
            <a:r>
              <a:rPr kumimoji="0" lang="cs-CZ" sz="1400" b="0" i="0" u="none" strike="noStrike" cap="none" normalizeH="0" baseline="0" dirty="0" err="1" smtClean="0">
                <a:ln>
                  <a:noFill/>
                </a:ln>
                <a:solidFill>
                  <a:schemeClr val="tx1"/>
                </a:solidFill>
                <a:effectLst/>
                <a:latin typeface="Arial" pitchFamily="34" charset="0"/>
                <a:ea typeface="Times New Roman" pitchFamily="18" charset="0"/>
              </a:rPr>
              <a:t>Blandrium</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 snaží v každém okamžiku nastolit již z úřadu své funkce vrchního vesmírného voyeura. </a:t>
            </a:r>
            <a:r>
              <a:rPr kumimoji="0" lang="cs-CZ" sz="1400" b="0" i="0" u="none" strike="noStrike" cap="none" normalizeH="0" baseline="0" dirty="0" err="1" smtClean="0">
                <a:ln>
                  <a:noFill/>
                </a:ln>
                <a:solidFill>
                  <a:schemeClr val="tx1"/>
                </a:solidFill>
                <a:effectLst/>
                <a:latin typeface="Arial" pitchFamily="34" charset="0"/>
                <a:ea typeface="Times New Roman" pitchFamily="18" charset="0"/>
              </a:rPr>
              <a:t>Blandrium</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 je zkrátka, díky tomuto narušení zpětné vazby, v každém okamžiku poněkud nepřesně informováno o aktuálním stavu většiny částic ve vesmíru, což zákonitě vede k jejich pohybu ale i ke vzniku všech čtyř přírodních sil – gravitace, elektromagnetismu, slabé a silné interakce. Zajímavým aspektem Boží nedokonalosti je také snížená schopnost rozlišovat částice, jež se nacházejí v témže stavu, v těsné blízkosti jediného světobodu. </a:t>
            </a:r>
            <a:r>
              <a:rPr kumimoji="0" lang="cs-CZ" sz="1400" b="0" i="0" u="none" strike="noStrike" cap="none" normalizeH="0" baseline="0" dirty="0" err="1" smtClean="0">
                <a:ln>
                  <a:noFill/>
                </a:ln>
                <a:solidFill>
                  <a:schemeClr val="tx1"/>
                </a:solidFill>
                <a:effectLst/>
                <a:latin typeface="Arial" pitchFamily="34" charset="0"/>
                <a:ea typeface="Times New Roman" pitchFamily="18" charset="0"/>
              </a:rPr>
              <a:t>Blandrium</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 má však celou plejádu nástrojů, kterak stavy takovýchto částic vzájemně rozházet tak, aby je dokázalo přesto rozeznávat. Nejtypičtějším z těchto nástrojů je </a:t>
            </a:r>
            <a:r>
              <a:rPr kumimoji="0" lang="cs-CZ" sz="1400" b="0" i="0" u="none" strike="noStrike" cap="none" normalizeH="0" baseline="0" dirty="0" err="1" smtClean="0">
                <a:ln>
                  <a:noFill/>
                </a:ln>
                <a:solidFill>
                  <a:schemeClr val="tx1"/>
                </a:solidFill>
                <a:effectLst/>
                <a:latin typeface="Arial" pitchFamily="34" charset="0"/>
                <a:ea typeface="Times New Roman" pitchFamily="18" charset="0"/>
              </a:rPr>
              <a:t>Pauliho</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 vylučovací princip: </a:t>
            </a:r>
            <a:r>
              <a:rPr lang="cs-CZ" sz="1400" dirty="0" smtClean="0">
                <a:latin typeface="Arial" pitchFamily="34" charset="0"/>
                <a:ea typeface="Times New Roman" pitchFamily="18" charset="0"/>
              </a:rPr>
              <a:t>n</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alézá-li se kupř. ve stísněném prostoru atomového jádra příliš mnoho nukleonů téhož druhu, řekněme pro konkrétnost neutronů, Bůh, maje veliké potíže s jejich vzájemným rozlišením, okamžitě zahájí práci na přepisu některých neutronů na protony, neboť proložením všech zbylých neutronů stejným počtem protonů se všechny nukleony v jádře stávají vysoce kontrastními. Fyzikové tento proces nazývají přeměnou beta. </a:t>
            </a:r>
            <a:r>
              <a:rPr kumimoji="0" lang="cs-CZ" sz="1400" b="0" i="0" u="none" strike="noStrike" cap="none" normalizeH="0" baseline="0" dirty="0" err="1" smtClean="0">
                <a:ln>
                  <a:noFill/>
                </a:ln>
                <a:solidFill>
                  <a:schemeClr val="tx1"/>
                </a:solidFill>
                <a:effectLst/>
                <a:latin typeface="Arial" pitchFamily="34" charset="0"/>
                <a:ea typeface="Times New Roman" pitchFamily="18" charset="0"/>
              </a:rPr>
              <a:t>Pauliho</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 princip tak vede ke známé skutečnosti, že nejstabilnější atomová jádra jsou ta, jež obsahují vždy přibližně stejný počet protonů jako neutronů. Pouze s takovýmito jádry může být Bůh doopravdy spokojen. Také klasické experimenty se </a:t>
            </a:r>
            <a:r>
              <a:rPr kumimoji="0" lang="cs-CZ" sz="1400" b="0" i="0" u="none" strike="noStrike" cap="none" normalizeH="0" baseline="0" dirty="0" err="1" smtClean="0">
                <a:ln>
                  <a:noFill/>
                </a:ln>
                <a:solidFill>
                  <a:schemeClr val="tx1"/>
                </a:solidFill>
                <a:effectLst/>
                <a:latin typeface="Arial" pitchFamily="34" charset="0"/>
                <a:ea typeface="Times New Roman" pitchFamily="18" charset="0"/>
              </a:rPr>
              <a:t>dvěmi</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 štěrbinami ukazují, že existují okamžiky, kdy se elementární částice musejí samostatně rozhodnout po které z možných světočar budou pokračovat ve své další pouti a právě v těchto okamžicích se dočasně ztrácejí ze zorného pole „Božího oka“. Kvantová psychofyzika dokázala, že právě v těchto vzácných chvílích se vytvářejí tzv. </a:t>
            </a:r>
            <a:r>
              <a:rPr kumimoji="0" lang="cs-CZ" sz="1400" b="1" i="0" u="none" strike="noStrike" cap="none" normalizeH="0" baseline="0" dirty="0" smtClean="0">
                <a:ln>
                  <a:noFill/>
                </a:ln>
                <a:solidFill>
                  <a:schemeClr val="tx1"/>
                </a:solidFill>
                <a:effectLst/>
                <a:latin typeface="Arial" pitchFamily="34" charset="0"/>
                <a:ea typeface="Times New Roman" pitchFamily="18" charset="0"/>
              </a:rPr>
              <a:t>kvanta vědomí</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 – entity tolik nezbytné k tomu, abychom strukturu zpracovávající informace mohli začít nazývat vědomou bytostí.</a:t>
            </a:r>
            <a:r>
              <a:rPr kumimoji="0" lang="cs-CZ" sz="900" b="0" i="0" u="none" strike="noStrike" cap="none" normalizeH="0" baseline="0" dirty="0" smtClean="0">
                <a:ln>
                  <a:noFill/>
                </a:ln>
                <a:solidFill>
                  <a:schemeClr val="tx1"/>
                </a:solidFill>
                <a:effectLst/>
                <a:latin typeface="Arial" pitchFamily="34" charset="0"/>
              </a:rPr>
              <a:t> </a:t>
            </a:r>
            <a:endParaRPr kumimoji="0" lang="cs-CZ" sz="1800" b="0" i="0" u="none" strike="noStrike" cap="none" normalizeH="0" baseline="0" dirty="0" smtClean="0">
              <a:ln>
                <a:noFill/>
              </a:ln>
              <a:solidFill>
                <a:schemeClr val="tx1"/>
              </a:solidFill>
              <a:effectLst/>
              <a:latin typeface="Arial" pitchFamily="34" charset="0"/>
            </a:endParaRPr>
          </a:p>
        </p:txBody>
      </p:sp>
      <p:sp>
        <p:nvSpPr>
          <p:cNvPr id="3" name="TextovéPole 2"/>
          <p:cNvSpPr txBox="1"/>
          <p:nvPr/>
        </p:nvSpPr>
        <p:spPr>
          <a:xfrm>
            <a:off x="251520" y="0"/>
            <a:ext cx="8640960" cy="769441"/>
          </a:xfrm>
          <a:prstGeom prst="rect">
            <a:avLst/>
          </a:prstGeom>
          <a:noFill/>
        </p:spPr>
        <p:txBody>
          <a:bodyPr wrap="square" rtlCol="0">
            <a:spAutoFit/>
          </a:bodyPr>
          <a:lstStyle/>
          <a:p>
            <a:r>
              <a:rPr lang="cs-CZ" sz="4400" dirty="0" smtClean="0">
                <a:solidFill>
                  <a:srgbClr val="FFFF00"/>
                </a:solidFill>
              </a:rPr>
              <a:t>Univerzální vědomí</a:t>
            </a:r>
            <a:endParaRPr lang="cs-CZ" sz="4400" dirty="0">
              <a:solidFill>
                <a:srgbClr val="FFFF00"/>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179512" y="733246"/>
            <a:ext cx="8784976"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ea typeface="Times New Roman" pitchFamily="18" charset="0"/>
              </a:rPr>
              <a:t>Vědomí však také zřejmě úzce souvisí s pojmem inteligence a svobody vůle. Je-li tedy Bůh vědomou bytostí, měl by mít též jistou svobodu ve svém rozhodování a konání. Jak ale tento závěr koresponduje se skutečností, že přírodní zákony, ač se často řídí pouze pravděpodobnostmi a statistikou, jsou univerzálně platné, časově neměnné a podle všeho též poznatelné? Existují snad v přírodě jevy, jež se vymykají z běžného rámce v němž přírodní síly obvykle působí? Odpověď zní: „zřejmě ano“ – jedná se o tak zvané </a:t>
            </a:r>
            <a:r>
              <a:rPr kumimoji="0" lang="cs-CZ" sz="1400" b="1" i="0" u="none" strike="noStrike" cap="none" normalizeH="0" baseline="0" dirty="0" smtClean="0">
                <a:ln>
                  <a:noFill/>
                </a:ln>
                <a:solidFill>
                  <a:schemeClr val="tx1"/>
                </a:solidFill>
                <a:effectLst/>
                <a:latin typeface="Arial" pitchFamily="34" charset="0"/>
                <a:ea typeface="Times New Roman" pitchFamily="18" charset="0"/>
              </a:rPr>
              <a:t>hraniční jevy</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 pro něž teologie používá alternativního termínu </a:t>
            </a:r>
            <a:r>
              <a:rPr kumimoji="0" lang="cs-CZ" sz="1400" b="1" i="0" u="none" strike="noStrike" cap="none" normalizeH="0" baseline="0" dirty="0" smtClean="0">
                <a:ln>
                  <a:noFill/>
                </a:ln>
                <a:solidFill>
                  <a:schemeClr val="tx1"/>
                </a:solidFill>
                <a:effectLst/>
                <a:latin typeface="Arial" pitchFamily="34" charset="0"/>
                <a:ea typeface="Times New Roman" pitchFamily="18" charset="0"/>
              </a:rPr>
              <a:t>zázraky</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 Jde o jevy vyskytující se velmi řídce, jevy jejichž výskyt je nepředpověditelný, velmi často též neopakovatelný a nereprodukovatelný v laboratorních podmínkách ani přesvědčivě vysvětlitelný v rámci soudobých vědeckých poznatků a modelů světa. Takovéto jevy, ačkoliv objektivně existují, se zcela vymykají možnostem zkoumání přírodními vědami, striktně vyžadujícími neomezenou reprodukovatelnost, a právě v nich se může zrcadlit část Boží vůle. Daleko větší oblast, v níž se může Boží vůle plně rozvinout, však tvoří kvantová statistika. Zatímco časový vývoj vlnové funkce, popisující chování obrovských souborů částic je plně deterministický, určený řešením </a:t>
            </a:r>
            <a:r>
              <a:rPr kumimoji="0" lang="cs-CZ" sz="1400" b="0" i="0" u="none" strike="noStrike" cap="none" normalizeH="0" baseline="0" dirty="0" err="1" smtClean="0">
                <a:ln>
                  <a:noFill/>
                </a:ln>
                <a:solidFill>
                  <a:schemeClr val="tx1"/>
                </a:solidFill>
                <a:effectLst/>
                <a:latin typeface="Arial" pitchFamily="34" charset="0"/>
                <a:ea typeface="Times New Roman" pitchFamily="18" charset="0"/>
              </a:rPr>
              <a:t>Schrödingerovy</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 rovnice pro daný systém, každá jednotlivá částice v tomto souboru má značný prostor libovůle ve volbě svého chování. Bůh tak má možnost někde cíleně „ubrat“, když zároveň někde jinde zase „přidá“. Kvantová statistika tím nijak neutrpí, takže si nikdo nemůže povšimnout žádných anomálií v chování velkých souborů částic v porovnání s předpovědí kvantové mechaniky. Takovéto Boží zásahy přitom mohou vést k velmi závažným důsledkům zejména u tzv. nelineárních dynamických systémů. Jedná se o fyzikální systémy jejichž časový vývoj se řídí nelineárními diferenciálními rovnicemi, což má za následek extrémní citlivost na volbu počátečních podmínek. Zatímco lineární systémy, jako například planety sluneční soustavy, mají tendenci reagovat na drobné poruchy svých drah jejich automatickou stabilizací, což umožňuje předpovídat jejich přesnou vzájemnou polohu na tisíciletí dopředu, u nelineárních systémů, jakým je např. počasí, vedou drobné počáteční fluktuace po čase k lavinovitému narůstání nepředpověditelných změn uvnitř systému. Mávání motýlích křídel, které vyvolává sotva znatelné atmosférické poruchy, tak může po půl roce vyústit ve zformování </a:t>
            </a:r>
            <a:r>
              <a:rPr lang="cs-CZ" sz="1400" dirty="0" smtClean="0">
                <a:latin typeface="Arial" pitchFamily="34" charset="0"/>
                <a:ea typeface="Times New Roman" pitchFamily="18" charset="0"/>
              </a:rPr>
              <a:t>hurikán</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u na opačné straně zeměkoule, při jehož řádění zahynou stovky lidí. Tento jev, nazvaný přiléhavě </a:t>
            </a:r>
            <a:r>
              <a:rPr kumimoji="0" lang="cs-CZ" sz="1400" b="1" i="0" u="none" strike="noStrike" cap="none" normalizeH="0" baseline="0" dirty="0" smtClean="0">
                <a:ln>
                  <a:noFill/>
                </a:ln>
                <a:solidFill>
                  <a:schemeClr val="tx1"/>
                </a:solidFill>
                <a:effectLst/>
                <a:latin typeface="Arial" pitchFamily="34" charset="0"/>
                <a:ea typeface="Times New Roman" pitchFamily="18" charset="0"/>
              </a:rPr>
              <a:t>Butterfly </a:t>
            </a:r>
            <a:r>
              <a:rPr kumimoji="0" lang="cs-CZ" sz="1400" b="1" i="0" u="none" strike="noStrike" cap="none" normalizeH="0" baseline="0" dirty="0" err="1" smtClean="0">
                <a:ln>
                  <a:noFill/>
                </a:ln>
                <a:solidFill>
                  <a:schemeClr val="tx1"/>
                </a:solidFill>
                <a:effectLst/>
                <a:latin typeface="Arial" pitchFamily="34" charset="0"/>
                <a:ea typeface="Times New Roman" pitchFamily="18" charset="0"/>
              </a:rPr>
              <a:t>efect</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 vypadá snad na první pohled jako čirá science fiction. Ve skutečnosti se však jedná o průkazný fakt vyplývající ze zákonů nelineární dynamiky, který zdaleka nesouvisí pouze s chováním počasí, a jeho prostřednictvím může Bůh po miliardy let nepozorovaně prosazovat</a:t>
            </a:r>
            <a:r>
              <a:rPr kumimoji="0" lang="cs-CZ" sz="1400" b="1" i="0" u="none" strike="noStrike" cap="none" normalizeH="0" baseline="0" dirty="0" smtClean="0">
                <a:ln>
                  <a:noFill/>
                </a:ln>
                <a:solidFill>
                  <a:schemeClr val="tx1"/>
                </a:solidFill>
                <a:effectLst/>
                <a:latin typeface="Arial" pitchFamily="34" charset="0"/>
                <a:ea typeface="Times New Roman" pitchFamily="18" charset="0"/>
              </a:rPr>
              <a:t> </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ve vesmíru</a:t>
            </a:r>
            <a:r>
              <a:rPr kumimoji="0" lang="cs-CZ" sz="1400" b="1" i="0" u="none" strike="noStrike" cap="none" normalizeH="0" baseline="0" dirty="0" smtClean="0">
                <a:ln>
                  <a:noFill/>
                </a:ln>
                <a:solidFill>
                  <a:schemeClr val="tx1"/>
                </a:solidFill>
                <a:effectLst/>
                <a:latin typeface="Arial" pitchFamily="34" charset="0"/>
                <a:ea typeface="Times New Roman" pitchFamily="18" charset="0"/>
              </a:rPr>
              <a:t> </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svoji vůli, aniž by si toho principielně mohl kdokoli povšimnout. </a:t>
            </a:r>
            <a:endParaRPr kumimoji="0" lang="cs-CZ" sz="1800" b="0" i="0" u="none" strike="noStrike" cap="none" normalizeH="0" baseline="0" dirty="0" smtClean="0">
              <a:ln>
                <a:noFill/>
              </a:ln>
              <a:solidFill>
                <a:schemeClr val="tx1"/>
              </a:solidFill>
              <a:effectLst/>
              <a:latin typeface="Arial" pitchFamily="34" charset="0"/>
            </a:endParaRPr>
          </a:p>
        </p:txBody>
      </p:sp>
      <p:sp>
        <p:nvSpPr>
          <p:cNvPr id="3" name="TextovéPole 2"/>
          <p:cNvSpPr txBox="1"/>
          <p:nvPr/>
        </p:nvSpPr>
        <p:spPr>
          <a:xfrm>
            <a:off x="251520" y="0"/>
            <a:ext cx="8640960" cy="769441"/>
          </a:xfrm>
          <a:prstGeom prst="rect">
            <a:avLst/>
          </a:prstGeom>
          <a:noFill/>
        </p:spPr>
        <p:txBody>
          <a:bodyPr wrap="square" rtlCol="0">
            <a:spAutoFit/>
          </a:bodyPr>
          <a:lstStyle/>
          <a:p>
            <a:r>
              <a:rPr lang="cs-CZ" sz="4400" dirty="0" smtClean="0">
                <a:solidFill>
                  <a:srgbClr val="FFFF00"/>
                </a:solidFill>
              </a:rPr>
              <a:t>Univerzální vědomí</a:t>
            </a:r>
            <a:endParaRPr lang="cs-CZ" sz="4400" dirty="0">
              <a:solidFill>
                <a:srgbClr val="FFFF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sz="4000" dirty="0" smtClean="0">
                <a:solidFill>
                  <a:srgbClr val="FFFF00"/>
                </a:solidFill>
              </a:rPr>
              <a:t>Objev integrovaného obvodu 1961</a:t>
            </a:r>
            <a:endParaRPr lang="cs-CZ" sz="4000" dirty="0">
              <a:solidFill>
                <a:srgbClr val="FFFF00"/>
              </a:solidFill>
            </a:endParaRPr>
          </a:p>
        </p:txBody>
      </p:sp>
      <p:pic>
        <p:nvPicPr>
          <p:cNvPr id="38914" name="Picture 2" descr="C:\Users\Mgr. Zoevistian\Desktop\Historie počítačů\40.jpg"/>
          <p:cNvPicPr>
            <a:picLocks noChangeAspect="1" noChangeArrowheads="1"/>
          </p:cNvPicPr>
          <p:nvPr/>
        </p:nvPicPr>
        <p:blipFill>
          <a:blip r:embed="rId2" cstate="print"/>
          <a:srcRect/>
          <a:stretch>
            <a:fillRect/>
          </a:stretch>
        </p:blipFill>
        <p:spPr bwMode="auto">
          <a:xfrm flipH="1">
            <a:off x="467544" y="980728"/>
            <a:ext cx="1944217" cy="2746207"/>
          </a:xfrm>
          <a:prstGeom prst="rect">
            <a:avLst/>
          </a:prstGeom>
          <a:noFill/>
        </p:spPr>
      </p:pic>
      <p:pic>
        <p:nvPicPr>
          <p:cNvPr id="38915" name="Picture 3" descr="C:\Users\Mgr. Zoevistian\Desktop\Historie počítačů\intergratedcircuit.jpg"/>
          <p:cNvPicPr>
            <a:picLocks noChangeAspect="1" noChangeArrowheads="1"/>
          </p:cNvPicPr>
          <p:nvPr/>
        </p:nvPicPr>
        <p:blipFill>
          <a:blip r:embed="rId3" cstate="print"/>
          <a:srcRect/>
          <a:stretch>
            <a:fillRect/>
          </a:stretch>
        </p:blipFill>
        <p:spPr bwMode="auto">
          <a:xfrm>
            <a:off x="4644008" y="980728"/>
            <a:ext cx="4032448" cy="2749396"/>
          </a:xfrm>
          <a:prstGeom prst="rect">
            <a:avLst/>
          </a:prstGeom>
          <a:noFill/>
        </p:spPr>
      </p:pic>
      <p:pic>
        <p:nvPicPr>
          <p:cNvPr id="38916" name="Picture 4" descr="C:\Users\Mgr. Zoevistian\Desktop\Historie počítačů\6735_IMG0013.jpg"/>
          <p:cNvPicPr>
            <a:picLocks noChangeAspect="1" noChangeArrowheads="1"/>
          </p:cNvPicPr>
          <p:nvPr/>
        </p:nvPicPr>
        <p:blipFill>
          <a:blip r:embed="rId4" cstate="print"/>
          <a:srcRect/>
          <a:stretch>
            <a:fillRect/>
          </a:stretch>
        </p:blipFill>
        <p:spPr bwMode="auto">
          <a:xfrm>
            <a:off x="2483768" y="980728"/>
            <a:ext cx="2088232" cy="2761727"/>
          </a:xfrm>
          <a:prstGeom prst="rect">
            <a:avLst/>
          </a:prstGeom>
          <a:noFill/>
        </p:spPr>
      </p:pic>
      <p:pic>
        <p:nvPicPr>
          <p:cNvPr id="38917" name="Picture 5" descr="C:\Users\Mgr. Zoevistian\Desktop\Historie počítačů\siliconchip.jpg"/>
          <p:cNvPicPr>
            <a:picLocks noChangeAspect="1" noChangeArrowheads="1"/>
          </p:cNvPicPr>
          <p:nvPr/>
        </p:nvPicPr>
        <p:blipFill>
          <a:blip r:embed="rId5" cstate="print"/>
          <a:srcRect/>
          <a:stretch>
            <a:fillRect/>
          </a:stretch>
        </p:blipFill>
        <p:spPr bwMode="auto">
          <a:xfrm>
            <a:off x="4644008" y="4390649"/>
            <a:ext cx="4009628" cy="2350719"/>
          </a:xfrm>
          <a:prstGeom prst="rect">
            <a:avLst/>
          </a:prstGeom>
          <a:noFill/>
        </p:spPr>
      </p:pic>
      <p:pic>
        <p:nvPicPr>
          <p:cNvPr id="38918" name="Picture 6" descr="C:\Users\Mgr. Zoevistian\Desktop\Historie počítačů\FutureOfComputers_m_0911.jpg"/>
          <p:cNvPicPr>
            <a:picLocks noChangeAspect="1" noChangeArrowheads="1"/>
          </p:cNvPicPr>
          <p:nvPr/>
        </p:nvPicPr>
        <p:blipFill>
          <a:blip r:embed="rId6" cstate="print"/>
          <a:srcRect/>
          <a:stretch>
            <a:fillRect/>
          </a:stretch>
        </p:blipFill>
        <p:spPr bwMode="auto">
          <a:xfrm>
            <a:off x="467544" y="4409728"/>
            <a:ext cx="4104456" cy="2331640"/>
          </a:xfrm>
          <a:prstGeom prst="rect">
            <a:avLst/>
          </a:prstGeom>
          <a:noFill/>
        </p:spPr>
      </p:pic>
      <p:sp>
        <p:nvSpPr>
          <p:cNvPr id="9" name="TextovéPole 8"/>
          <p:cNvSpPr txBox="1"/>
          <p:nvPr/>
        </p:nvSpPr>
        <p:spPr>
          <a:xfrm>
            <a:off x="323528" y="3789040"/>
            <a:ext cx="8424936" cy="523220"/>
          </a:xfrm>
          <a:prstGeom prst="rect">
            <a:avLst/>
          </a:prstGeom>
          <a:noFill/>
        </p:spPr>
        <p:txBody>
          <a:bodyPr wrap="square" rtlCol="0">
            <a:spAutoFit/>
          </a:bodyPr>
          <a:lstStyle/>
          <a:p>
            <a:pPr algn="l"/>
            <a:r>
              <a:rPr lang="cs-CZ" sz="1400" dirty="0" smtClean="0"/>
              <a:t>Jack </a:t>
            </a:r>
            <a:r>
              <a:rPr lang="cs-CZ" sz="1400" dirty="0" err="1" smtClean="0"/>
              <a:t>Kilby</a:t>
            </a:r>
            <a:r>
              <a:rPr lang="cs-CZ" sz="1400" dirty="0" smtClean="0"/>
              <a:t> (1923 – 2005)  – Texas Instruments: Pouhé 4 tranzistory v prvním integrovaném obvodu</a:t>
            </a:r>
          </a:p>
          <a:p>
            <a:pPr algn="l"/>
            <a:r>
              <a:rPr lang="cs-CZ" sz="1400" dirty="0" smtClean="0"/>
              <a:t>Současné integrované obvody mohou obsahovat stamiliardy prvků na jednom čipu</a:t>
            </a:r>
            <a:endParaRPr lang="cs-CZ" sz="14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err="1" smtClean="0">
                <a:solidFill>
                  <a:srgbClr val="FFFF00"/>
                </a:solidFill>
              </a:rPr>
              <a:t>Blandrium</a:t>
            </a:r>
            <a:r>
              <a:rPr lang="cs-CZ" dirty="0" smtClean="0">
                <a:solidFill>
                  <a:srgbClr val="FFFF00"/>
                </a:solidFill>
              </a:rPr>
              <a:t> a entelechie</a:t>
            </a:r>
            <a:endParaRPr lang="cs-CZ" dirty="0">
              <a:solidFill>
                <a:srgbClr val="FFFF00"/>
              </a:solidFill>
            </a:endParaRPr>
          </a:p>
        </p:txBody>
      </p:sp>
      <p:sp>
        <p:nvSpPr>
          <p:cNvPr id="4" name="Obdélník 3"/>
          <p:cNvSpPr/>
          <p:nvPr/>
        </p:nvSpPr>
        <p:spPr>
          <a:xfrm>
            <a:off x="467544" y="1052736"/>
            <a:ext cx="8208912" cy="5632311"/>
          </a:xfrm>
          <a:prstGeom prst="rect">
            <a:avLst/>
          </a:prstGeom>
        </p:spPr>
        <p:txBody>
          <a:bodyPr wrap="square">
            <a:spAutoFit/>
          </a:bodyPr>
          <a:lstStyle/>
          <a:p>
            <a:pPr algn="l"/>
            <a:r>
              <a:rPr lang="cs-CZ" dirty="0" smtClean="0"/>
              <a:t>Entelechie tvoří cluster v </a:t>
            </a:r>
            <a:r>
              <a:rPr lang="cs-CZ" dirty="0" err="1" smtClean="0"/>
              <a:t>Blandriu</a:t>
            </a:r>
            <a:r>
              <a:rPr lang="cs-CZ" dirty="0" smtClean="0"/>
              <a:t>, do kterého si jednotlivec, či vzácně malá skupinka jednotlivců, během svého života ukládá informace typu zkušeností (zřejmě i pocitů). Po smrti hmotné části jedince tato informace přetrvává. Posléze se entelechie může spojit s dalším jedincem (plodem) a tunelování dat pokračuje. Entelechie tak neustále roste a hromadí informace pocházející ze stále většího počtu reinkarnací. Existence entelechie zřejmě začíná již na úrovni  generátoru elementárního vědomí (je však třeba říci, ze centrální jednotka generující alespoň jedno elementární vědomí za sekundu již musí být značně složitá – složitější než cokoliv, co dnes dokážeme uměle napodobit). Aby to vše mělo nějaký fyzikální význam ve smyslu experimentální testovatelnosti, existuje i opačný proces zvaný reverzní tunelování. Jeho prostřednictvím se informace, nashromážděné během milionů let v entelechii, mohou přehrávat zpět do mozku jednotlivce momentálně napojeného na danou entelechii. Odtud zjevně pocházejí </a:t>
            </a:r>
            <a:r>
              <a:rPr lang="cs-CZ" dirty="0" err="1" smtClean="0"/>
              <a:t>jungovské</a:t>
            </a:r>
            <a:r>
              <a:rPr lang="cs-CZ" dirty="0" smtClean="0"/>
              <a:t> archetypy tvořící pozorovatelnou část  kolektivního nevědomí.</a:t>
            </a:r>
          </a:p>
          <a:p>
            <a:pPr algn="l"/>
            <a:r>
              <a:rPr lang="cs-CZ" dirty="0" err="1" smtClean="0"/>
              <a:t>Driesh</a:t>
            </a:r>
            <a:r>
              <a:rPr lang="cs-CZ" dirty="0" smtClean="0"/>
              <a:t> se navíc domnívá, ze se entelechie napojuje na jedince dokonce již </a:t>
            </a:r>
          </a:p>
          <a:p>
            <a:pPr algn="l"/>
            <a:r>
              <a:rPr lang="cs-CZ" dirty="0" smtClean="0"/>
              <a:t>v embryonální fázi jeho prenatálního vývoje a prostřednictvím reverzního tunelování může dokonce společně s geny spoluformovat či alespoň usměrňovat jeho biologickou morfogenezi a tím spoluurčovat jeho budoucí duševní schopnosti a dovednosti.</a:t>
            </a:r>
            <a:endParaRPr lang="cs-CZ"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980728"/>
          </a:xfrm>
        </p:spPr>
        <p:txBody>
          <a:bodyPr/>
          <a:lstStyle/>
          <a:p>
            <a:r>
              <a:rPr lang="cs-CZ" dirty="0" smtClean="0">
                <a:solidFill>
                  <a:srgbClr val="FFFF00"/>
                </a:solidFill>
              </a:rPr>
              <a:t>Reverzní tunelování</a:t>
            </a:r>
            <a:endParaRPr lang="cs-CZ" dirty="0">
              <a:solidFill>
                <a:srgbClr val="FFFF00"/>
              </a:solidFill>
            </a:endParaRPr>
          </a:p>
        </p:txBody>
      </p:sp>
      <p:sp>
        <p:nvSpPr>
          <p:cNvPr id="69633" name="Rectangle 1"/>
          <p:cNvSpPr>
            <a:spLocks noChangeArrowheads="1"/>
          </p:cNvSpPr>
          <p:nvPr/>
        </p:nvSpPr>
        <p:spPr bwMode="auto">
          <a:xfrm>
            <a:off x="395536" y="1001053"/>
            <a:ext cx="8352928"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Arial" pitchFamily="34" charset="0"/>
                <a:ea typeface="Times New Roman" pitchFamily="18" charset="0"/>
              </a:rPr>
              <a:t>To, co se zachovává, je ve skutečnosti jen informace. Lokalizace vědomí v prostoru, či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rPr>
              <a:t>cytoprostoru</a:t>
            </a:r>
            <a:r>
              <a:rPr kumimoji="0" lang="cs-CZ" sz="1200" b="0" i="0" u="none" strike="noStrike" cap="none" normalizeH="0" baseline="0" dirty="0" smtClean="0">
                <a:ln>
                  <a:noFill/>
                </a:ln>
                <a:solidFill>
                  <a:schemeClr val="tx1"/>
                </a:solidFill>
                <a:effectLst/>
                <a:latin typeface="Arial" pitchFamily="34" charset="0"/>
                <a:ea typeface="Times New Roman" pitchFamily="18" charset="0"/>
              </a:rPr>
              <a:t> je však předmětem intenzívního bádání. Informace se zachovává v clusteru uvnitř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rPr>
              <a:t>Blandria</a:t>
            </a:r>
            <a:r>
              <a:rPr kumimoji="0" lang="cs-CZ" sz="1200" b="0" i="0" u="none" strike="noStrike" cap="none" normalizeH="0" baseline="0" dirty="0" smtClean="0">
                <a:ln>
                  <a:noFill/>
                </a:ln>
                <a:solidFill>
                  <a:schemeClr val="tx1"/>
                </a:solidFill>
                <a:effectLst/>
                <a:latin typeface="Arial" pitchFamily="34" charset="0"/>
                <a:ea typeface="Times New Roman" pitchFamily="18" charset="0"/>
              </a:rPr>
              <a:t>. Zdrojem je rozhodně mozek, to ale neznamená, že i poté, co již bylo vědomí vygenerováno, musí být prostorově lokalizováno uvnitř mozku.</a:t>
            </a:r>
            <a:endParaRPr kumimoji="0" lang="cs-CZ"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Arial" pitchFamily="34" charset="0"/>
                <a:ea typeface="Times New Roman" pitchFamily="18" charset="0"/>
              </a:rPr>
              <a:t>Otázka totiž zní, zda lze vědomí vůbec nějak prostorově lokalizovat, a zda má ta otázka vůbec smysl. Vědomí je stálé „teď“. Existuje jen v okamžiku svého kvantování (kolaps vlnové funkce). V následujícím okamžiku již o vědomí nemá smysl hovořit a zůstává jen pouhá informace, která se ukládá v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rPr>
              <a:t>Blandriu</a:t>
            </a:r>
            <a:r>
              <a:rPr kumimoji="0" lang="cs-CZ" sz="1200" b="0" i="0" u="none" strike="noStrike" cap="none" normalizeH="0" baseline="0" dirty="0" smtClean="0">
                <a:ln>
                  <a:noFill/>
                </a:ln>
                <a:solidFill>
                  <a:schemeClr val="tx1"/>
                </a:solidFill>
                <a:effectLst/>
                <a:latin typeface="Arial" pitchFamily="34" charset="0"/>
                <a:ea typeface="Times New Roman" pitchFamily="18" charset="0"/>
              </a:rPr>
              <a:t> a po reinkarnaci (a nejen po ní) může ovlivňovat mysl prostřednictvím reverzního tunelování. To ovšem znamená že za určitých podmínek je možné se k informacím tam uloženým dostat. Ovlivňují nás po celý náš život. Např. m</a:t>
            </a:r>
            <a:r>
              <a:rPr lang="cs-CZ" sz="1200" dirty="0" smtClean="0"/>
              <a:t>orfogenetické pole živého organismu lze poškodit (ovlivnit, modifikovat) i na negenetické úrovni, např. působením některých léků, či mechanickým působením. Entelechie je dalším z možných faktorů způsobujících časté zjevné rozdíly mezi jednovaječnými dvojčaty vyrůstajícími v jedné rodině.</a:t>
            </a:r>
          </a:p>
          <a:p>
            <a:pPr algn="l"/>
            <a:r>
              <a:rPr lang="cs-CZ" sz="1200" dirty="0" smtClean="0"/>
              <a:t>Díky reverznímu </a:t>
            </a:r>
            <a:r>
              <a:rPr lang="cs-CZ" sz="1200" dirty="0" err="1" smtClean="0"/>
              <a:t>tunelingu</a:t>
            </a:r>
            <a:r>
              <a:rPr lang="cs-CZ" sz="1200" dirty="0" smtClean="0"/>
              <a:t> může entelechie ovlivňovat i vědomí dospělého člověka. Za plného vědomí zřejmě jen podprahově, existuji ale též změněné stavy vědomí. Např. v hypnotickém spánku byly podobné případy mnohokrát popsány.</a:t>
            </a:r>
            <a:endParaRPr kumimoji="0" lang="cs-CZ" sz="1200" b="0" i="0" u="none" strike="noStrike" cap="none" normalizeH="0" baseline="0" dirty="0" smtClean="0">
              <a:ln>
                <a:noFill/>
              </a:ln>
              <a:solidFill>
                <a:schemeClr val="tx1"/>
              </a:solidFill>
              <a:effectLst/>
              <a:latin typeface="Arial" pitchFamily="34" charset="0"/>
            </a:endParaRPr>
          </a:p>
        </p:txBody>
      </p:sp>
      <p:pic>
        <p:nvPicPr>
          <p:cNvPr id="4" name="Picture 2" descr="http://doplnek.com/sites/default/files/images/clanky12b/nakaza8.jpg">
            <a:hlinkClick r:id="rId2"/>
          </p:cNvPr>
          <p:cNvPicPr>
            <a:picLocks noChangeAspect="1" noChangeArrowheads="1"/>
          </p:cNvPicPr>
          <p:nvPr/>
        </p:nvPicPr>
        <p:blipFill>
          <a:blip r:embed="rId3" cstate="print"/>
          <a:srcRect/>
          <a:stretch>
            <a:fillRect/>
          </a:stretch>
        </p:blipFill>
        <p:spPr bwMode="auto">
          <a:xfrm>
            <a:off x="2267744" y="3429000"/>
            <a:ext cx="4578731" cy="3305943"/>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smtClean="0">
                <a:solidFill>
                  <a:srgbClr val="FFFF00"/>
                </a:solidFill>
              </a:rPr>
              <a:t>Počítače 9. generace</a:t>
            </a:r>
            <a:endParaRPr lang="cs-CZ" dirty="0">
              <a:solidFill>
                <a:srgbClr val="FFFF00"/>
              </a:solidFill>
            </a:endParaRPr>
          </a:p>
        </p:txBody>
      </p:sp>
      <p:sp>
        <p:nvSpPr>
          <p:cNvPr id="4" name="TextovéPole 3"/>
          <p:cNvSpPr txBox="1"/>
          <p:nvPr/>
        </p:nvSpPr>
        <p:spPr>
          <a:xfrm>
            <a:off x="683568" y="908720"/>
            <a:ext cx="6984776" cy="369332"/>
          </a:xfrm>
          <a:prstGeom prst="rect">
            <a:avLst/>
          </a:prstGeom>
          <a:noFill/>
        </p:spPr>
        <p:txBody>
          <a:bodyPr wrap="square" rtlCol="0">
            <a:spAutoFit/>
          </a:bodyPr>
          <a:lstStyle/>
          <a:p>
            <a:pPr algn="l"/>
            <a:r>
              <a:rPr lang="cs-CZ" dirty="0" smtClean="0"/>
              <a:t>Očekávaná doba nástupu: 2. polovina 21 století</a:t>
            </a:r>
            <a:endParaRPr lang="cs-CZ" dirty="0"/>
          </a:p>
        </p:txBody>
      </p:sp>
      <p:sp>
        <p:nvSpPr>
          <p:cNvPr id="5" name="Obdélník 4"/>
          <p:cNvSpPr/>
          <p:nvPr/>
        </p:nvSpPr>
        <p:spPr>
          <a:xfrm>
            <a:off x="467544" y="1340768"/>
            <a:ext cx="8496944" cy="1077218"/>
          </a:xfrm>
          <a:prstGeom prst="rect">
            <a:avLst/>
          </a:prstGeom>
        </p:spPr>
        <p:txBody>
          <a:bodyPr wrap="square">
            <a:spAutoFit/>
          </a:bodyPr>
          <a:lstStyle/>
          <a:p>
            <a:pPr algn="l"/>
            <a:r>
              <a:rPr lang="cs-CZ" sz="1600" dirty="0" smtClean="0"/>
              <a:t>Prostřednictvím 3D tiskárny pracující na principu </a:t>
            </a:r>
            <a:r>
              <a:rPr lang="cs-CZ" sz="1600" dirty="0" smtClean="0">
                <a:latin typeface="Arial" pitchFamily="34" charset="0"/>
                <a:ea typeface="Times New Roman" pitchFamily="18" charset="0"/>
              </a:rPr>
              <a:t>BEK-koherentních svazků, </a:t>
            </a:r>
            <a:r>
              <a:rPr lang="cs-CZ" sz="1600" dirty="0" smtClean="0"/>
              <a:t>umožní vytvářet prostorové struktury s vysokým stupněm </a:t>
            </a:r>
            <a:r>
              <a:rPr lang="cs-CZ" sz="1600" dirty="0" err="1" smtClean="0"/>
              <a:t>Hausdorffovy</a:t>
            </a:r>
            <a:r>
              <a:rPr lang="cs-CZ" sz="1600" dirty="0" smtClean="0"/>
              <a:t> dimenze, tj. vysokou úrovní složitosti a organizovanosti.Tímto způsobem bude možno stavět počítače, omezené ve svém výkonu pouze entropickým tokem.</a:t>
            </a:r>
          </a:p>
        </p:txBody>
      </p:sp>
      <p:pic>
        <p:nvPicPr>
          <p:cNvPr id="86022" name="Picture 6" descr="http://www.lbl.gov/Science-Articles/Archive/sabl/2006/Jan/hell.jpg"/>
          <p:cNvPicPr>
            <a:picLocks noChangeAspect="1" noChangeArrowheads="1"/>
          </p:cNvPicPr>
          <p:nvPr/>
        </p:nvPicPr>
        <p:blipFill>
          <a:blip r:embed="rId2" cstate="print"/>
          <a:srcRect/>
          <a:stretch>
            <a:fillRect/>
          </a:stretch>
        </p:blipFill>
        <p:spPr bwMode="auto">
          <a:xfrm>
            <a:off x="611560" y="2492896"/>
            <a:ext cx="2857033" cy="4176464"/>
          </a:xfrm>
          <a:prstGeom prst="rect">
            <a:avLst/>
          </a:prstGeom>
          <a:noFill/>
        </p:spPr>
      </p:pic>
      <p:pic>
        <p:nvPicPr>
          <p:cNvPr id="86024" name="Picture 8" descr="http://www.bec.nist.gov/Images/4cc1.jpg"/>
          <p:cNvPicPr>
            <a:picLocks noChangeAspect="1" noChangeArrowheads="1"/>
          </p:cNvPicPr>
          <p:nvPr/>
        </p:nvPicPr>
        <p:blipFill>
          <a:blip r:embed="rId3" cstate="print"/>
          <a:srcRect/>
          <a:stretch>
            <a:fillRect/>
          </a:stretch>
        </p:blipFill>
        <p:spPr bwMode="auto">
          <a:xfrm>
            <a:off x="6300193" y="2204864"/>
            <a:ext cx="2232248" cy="1728192"/>
          </a:xfrm>
          <a:prstGeom prst="rect">
            <a:avLst/>
          </a:prstGeom>
          <a:noFill/>
        </p:spPr>
      </p:pic>
      <p:pic>
        <p:nvPicPr>
          <p:cNvPr id="86026" name="Picture 10" descr="http://www.mpq.mpg.de/cms/mpq/en/departments/quanten/homepage_cms/projects/bec/pics/evap.jpg"/>
          <p:cNvPicPr>
            <a:picLocks noChangeAspect="1" noChangeArrowheads="1"/>
          </p:cNvPicPr>
          <p:nvPr/>
        </p:nvPicPr>
        <p:blipFill>
          <a:blip r:embed="rId4" cstate="print"/>
          <a:srcRect/>
          <a:stretch>
            <a:fillRect/>
          </a:stretch>
        </p:blipFill>
        <p:spPr bwMode="auto">
          <a:xfrm>
            <a:off x="3779912" y="2204865"/>
            <a:ext cx="2592288" cy="1728192"/>
          </a:xfrm>
          <a:prstGeom prst="rect">
            <a:avLst/>
          </a:prstGeom>
          <a:noFill/>
        </p:spPr>
      </p:pic>
      <p:pic>
        <p:nvPicPr>
          <p:cNvPr id="86028" name="Picture 12" descr="http://www.lkb.ens.fr/recherche/atfroids/images/breathing.jpg"/>
          <p:cNvPicPr>
            <a:picLocks noChangeAspect="1" noChangeArrowheads="1"/>
          </p:cNvPicPr>
          <p:nvPr/>
        </p:nvPicPr>
        <p:blipFill>
          <a:blip r:embed="rId5" cstate="print"/>
          <a:srcRect t="18011"/>
          <a:stretch>
            <a:fillRect/>
          </a:stretch>
        </p:blipFill>
        <p:spPr bwMode="auto">
          <a:xfrm>
            <a:off x="3779913" y="3907844"/>
            <a:ext cx="4752528" cy="2761516"/>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smtClean="0">
                <a:solidFill>
                  <a:srgbClr val="FFFF00"/>
                </a:solidFill>
              </a:rPr>
              <a:t>Fyzika </a:t>
            </a:r>
            <a:r>
              <a:rPr lang="cs-CZ" dirty="0" err="1" smtClean="0">
                <a:solidFill>
                  <a:srgbClr val="FFFF00"/>
                </a:solidFill>
              </a:rPr>
              <a:t>karmatu</a:t>
            </a:r>
            <a:endParaRPr lang="cs-CZ" dirty="0">
              <a:solidFill>
                <a:srgbClr val="FFFF00"/>
              </a:solidFill>
            </a:endParaRPr>
          </a:p>
        </p:txBody>
      </p:sp>
      <p:sp>
        <p:nvSpPr>
          <p:cNvPr id="4" name="Obdélník 3"/>
          <p:cNvSpPr/>
          <p:nvPr/>
        </p:nvSpPr>
        <p:spPr>
          <a:xfrm>
            <a:off x="539552" y="1225689"/>
            <a:ext cx="8136904" cy="5355312"/>
          </a:xfrm>
          <a:prstGeom prst="rect">
            <a:avLst/>
          </a:prstGeom>
        </p:spPr>
        <p:txBody>
          <a:bodyPr wrap="square">
            <a:spAutoFit/>
          </a:bodyPr>
          <a:lstStyle/>
          <a:p>
            <a:pPr algn="l"/>
            <a:r>
              <a:rPr lang="cs-CZ" dirty="0" smtClean="0"/>
              <a:t>Podle holografického principu se v uzavřeném čtyřrozměrném prostoročase jako je ten náš, všechny události zobrazují na dvourozměrnou plochu. Tu představuje bezesporu </a:t>
            </a:r>
            <a:r>
              <a:rPr lang="cs-CZ" dirty="0" err="1" smtClean="0"/>
              <a:t>Blandrium</a:t>
            </a:r>
            <a:r>
              <a:rPr lang="cs-CZ" dirty="0" smtClean="0"/>
              <a:t>. Nicméně je zřejmé, ze </a:t>
            </a:r>
            <a:r>
              <a:rPr lang="cs-CZ" dirty="0" err="1" smtClean="0"/>
              <a:t>Blandrium</a:t>
            </a:r>
            <a:r>
              <a:rPr lang="cs-CZ" dirty="0" smtClean="0"/>
              <a:t> je cosi jako sítnice obřího oka nahlížejícího do nitra </a:t>
            </a:r>
            <a:r>
              <a:rPr lang="cs-CZ" dirty="0" err="1" smtClean="0"/>
              <a:t>cytoprostoru</a:t>
            </a:r>
            <a:r>
              <a:rPr lang="cs-CZ" dirty="0" smtClean="0"/>
              <a:t>, či gigantická buněčná membrána. Jest to struktura, sestávající nikoli z jediné, alebrž z mnoha vrstev s různou specializací. Zatímco jedna vrstva je zodpovědná za příjem reliktních </a:t>
            </a:r>
            <a:r>
              <a:rPr lang="cs-CZ" dirty="0" err="1" smtClean="0"/>
              <a:t>cytonových</a:t>
            </a:r>
            <a:r>
              <a:rPr lang="cs-CZ" dirty="0" smtClean="0"/>
              <a:t> párů z </a:t>
            </a:r>
            <a:r>
              <a:rPr lang="cs-CZ" dirty="0" err="1" smtClean="0"/>
              <a:t>cytoprostoru</a:t>
            </a:r>
            <a:r>
              <a:rPr lang="cs-CZ" dirty="0" smtClean="0"/>
              <a:t>, další tyto signály zpracovává a vyhodnocuje a </a:t>
            </a:r>
            <a:r>
              <a:rPr lang="cs-CZ" dirty="0" err="1" smtClean="0"/>
              <a:t>jestě</a:t>
            </a:r>
            <a:r>
              <a:rPr lang="cs-CZ" dirty="0" smtClean="0"/>
              <a:t> další vrstva na ně odpovídá vysíláním nových párů </a:t>
            </a:r>
            <a:r>
              <a:rPr lang="cs-CZ" dirty="0" err="1" smtClean="0"/>
              <a:t>cytonových</a:t>
            </a:r>
            <a:r>
              <a:rPr lang="cs-CZ" dirty="0" smtClean="0"/>
              <a:t> kvant primární </a:t>
            </a:r>
            <a:r>
              <a:rPr lang="cs-CZ" dirty="0" err="1" smtClean="0"/>
              <a:t>cytorezonance</a:t>
            </a:r>
            <a:r>
              <a:rPr lang="cs-CZ" dirty="0" smtClean="0"/>
              <a:t> zpět do </a:t>
            </a:r>
            <a:r>
              <a:rPr lang="cs-CZ" dirty="0" err="1" smtClean="0"/>
              <a:t>cytoprostoru</a:t>
            </a:r>
            <a:r>
              <a:rPr lang="cs-CZ" dirty="0" smtClean="0"/>
              <a:t>. Dále je zde vrstva, na níž se nacházejí entelechie a ačkoliv spolu zřejmě jednotlivé entelechie nemohou vzájemně komunikovat, </a:t>
            </a:r>
            <a:r>
              <a:rPr lang="cs-CZ" dirty="0" err="1" smtClean="0"/>
              <a:t>Blandrium</a:t>
            </a:r>
            <a:r>
              <a:rPr lang="cs-CZ" dirty="0" smtClean="0"/>
              <a:t> funguje jako jakýsi centrální server, který vidí na všechny entelechie a může si kdykoliv na kteroukoliv sáhnout a stáhnout si z ní potřebná data. Data, která již nikde jinde v celém </a:t>
            </a:r>
            <a:r>
              <a:rPr lang="cs-CZ" dirty="0" err="1" smtClean="0"/>
              <a:t>cytoprostoru</a:t>
            </a:r>
            <a:r>
              <a:rPr lang="cs-CZ" dirty="0" smtClean="0"/>
              <a:t> dávno nejsou k dispozici. Je tedy více než pravděpodobné, ze entelechie tvoří v </a:t>
            </a:r>
            <a:r>
              <a:rPr lang="cs-CZ" dirty="0" err="1" smtClean="0"/>
              <a:t>Blandriu</a:t>
            </a:r>
            <a:r>
              <a:rPr lang="cs-CZ" dirty="0" smtClean="0"/>
              <a:t> jakousi paměťovou jednotku. </a:t>
            </a:r>
            <a:r>
              <a:rPr lang="cs-CZ" dirty="0" err="1" smtClean="0"/>
              <a:t>Blandrium</a:t>
            </a:r>
            <a:r>
              <a:rPr lang="cs-CZ" dirty="0" smtClean="0"/>
              <a:t>, opatřeno tímto druhem paměti, může působit podprahově na fyzikální zákony ve vesmíru tak, aby v něm mohla fungovat karma. Jakýkoliv čin spáchaný jednou vědomou bytostí na jiné vědomé bytosti je navždy nesmazatelně zapsán v jejich entelechiích uvnitř </a:t>
            </a:r>
            <a:r>
              <a:rPr lang="cs-CZ" dirty="0" err="1" smtClean="0"/>
              <a:t>Blandria</a:t>
            </a:r>
            <a:r>
              <a:rPr lang="cs-CZ" dirty="0" smtClean="0"/>
              <a:t>.</a:t>
            </a:r>
            <a:endParaRPr lang="cs-CZ"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Fyzika </a:t>
            </a:r>
            <a:r>
              <a:rPr lang="cs-CZ" dirty="0" err="1" smtClean="0">
                <a:solidFill>
                  <a:srgbClr val="FFFF00"/>
                </a:solidFill>
              </a:rPr>
              <a:t>karmatu</a:t>
            </a:r>
            <a:r>
              <a:rPr lang="cs-CZ" dirty="0" smtClean="0">
                <a:solidFill>
                  <a:srgbClr val="FFFF00"/>
                </a:solidFill>
              </a:rPr>
              <a:t> a zákon zachování utrpení</a:t>
            </a:r>
            <a:endParaRPr lang="cs-CZ" dirty="0">
              <a:solidFill>
                <a:srgbClr val="FFFF00"/>
              </a:solidFill>
            </a:endParaRPr>
          </a:p>
        </p:txBody>
      </p:sp>
      <p:sp>
        <p:nvSpPr>
          <p:cNvPr id="4" name="Obdélník 3"/>
          <p:cNvSpPr/>
          <p:nvPr/>
        </p:nvSpPr>
        <p:spPr>
          <a:xfrm>
            <a:off x="683568" y="2276872"/>
            <a:ext cx="7848872" cy="3693319"/>
          </a:xfrm>
          <a:prstGeom prst="rect">
            <a:avLst/>
          </a:prstGeom>
        </p:spPr>
        <p:txBody>
          <a:bodyPr wrap="square">
            <a:spAutoFit/>
          </a:bodyPr>
          <a:lstStyle/>
          <a:p>
            <a:pPr algn="l"/>
            <a:r>
              <a:rPr lang="cs-CZ" dirty="0" smtClean="0"/>
              <a:t>Vyvoláme-li utrpení, toto utrpení posléze přechází zpět na nás, často působením jiných vědomých bytostí. Poté toto utrpení přechází zase na ně, takže celková míra utrpení ve vesmíru se neustále zachovává, pouze se přelévá z jednoho vědomí do dalšího. </a:t>
            </a:r>
          </a:p>
          <a:p>
            <a:pPr algn="l"/>
            <a:endParaRPr lang="cs-CZ" dirty="0" smtClean="0"/>
          </a:p>
          <a:p>
            <a:pPr algn="l"/>
            <a:r>
              <a:rPr lang="cs-CZ" dirty="0" smtClean="0"/>
              <a:t>Sebevraždou se svévolně zbavujeme utrpení, které jsme si sami vyměřili svými skutky. Ale protože utrpení se zachovává, přenášíme si jej z jednoho života do života dalšího.</a:t>
            </a:r>
          </a:p>
          <a:p>
            <a:pPr algn="l"/>
            <a:endParaRPr lang="cs-CZ" dirty="0" smtClean="0"/>
          </a:p>
          <a:p>
            <a:pPr algn="l"/>
            <a:r>
              <a:rPr lang="cs-CZ" dirty="0" smtClean="0"/>
              <a:t>Karma není zákonem činu a odplaty (pomsty), jak by plynulo z všeobecně vžitých představ. Je to spíše tak, že se entelechie neustále učí z vlastních chyb, čímž se vyvíjí a roste. V tomto kontextu má pro náš osobní růst ohromný význam např. i </a:t>
            </a:r>
            <a:r>
              <a:rPr lang="cs-CZ" dirty="0" err="1" smtClean="0"/>
              <a:t>level</a:t>
            </a:r>
            <a:r>
              <a:rPr lang="cs-CZ" dirty="0" smtClean="0"/>
              <a:t>, ve kterém jsme byli zločincem.</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FFFF00"/>
                </a:solidFill>
              </a:rPr>
              <a:t>Fyzika </a:t>
            </a:r>
            <a:r>
              <a:rPr lang="cs-CZ" dirty="0" err="1" smtClean="0">
                <a:solidFill>
                  <a:srgbClr val="FFFF00"/>
                </a:solidFill>
              </a:rPr>
              <a:t>karmatu</a:t>
            </a:r>
            <a:r>
              <a:rPr lang="cs-CZ" dirty="0" smtClean="0">
                <a:solidFill>
                  <a:srgbClr val="FFFF00"/>
                </a:solidFill>
              </a:rPr>
              <a:t> a </a:t>
            </a:r>
            <a:r>
              <a:rPr lang="cs-CZ" dirty="0" err="1" smtClean="0">
                <a:solidFill>
                  <a:srgbClr val="FFFF00"/>
                </a:solidFill>
              </a:rPr>
              <a:t>nirvana</a:t>
            </a:r>
            <a:endParaRPr lang="cs-CZ" dirty="0">
              <a:solidFill>
                <a:srgbClr val="FFFF00"/>
              </a:solidFill>
            </a:endParaRPr>
          </a:p>
        </p:txBody>
      </p:sp>
      <p:sp>
        <p:nvSpPr>
          <p:cNvPr id="4" name="Obdélník 3"/>
          <p:cNvSpPr/>
          <p:nvPr/>
        </p:nvSpPr>
        <p:spPr>
          <a:xfrm>
            <a:off x="539552" y="1628800"/>
            <a:ext cx="8064896" cy="4801314"/>
          </a:xfrm>
          <a:prstGeom prst="rect">
            <a:avLst/>
          </a:prstGeom>
        </p:spPr>
        <p:txBody>
          <a:bodyPr wrap="square">
            <a:spAutoFit/>
          </a:bodyPr>
          <a:lstStyle/>
          <a:p>
            <a:pPr algn="l"/>
            <a:r>
              <a:rPr lang="cs-CZ" dirty="0" smtClean="0"/>
              <a:t>Jak již víme, není vědomí jedinečné pro konkrétního jedince. Tím, co formuje osobnost – jedinečnou pro každého žijícího člověka – není vědomí, ale informace (životní zkušenosti uchované v paměti mozku v podobě synaptických spojů a zkušenosti uchované v entelechii v podobě clusterů, které dokonce dalece přesahují život jedince). Právě tyto informace tvoří naše pravé JÁ - jádro naší osobnosti. Nirvána je zřejmě okamžik, kdy si vědomí </a:t>
            </a:r>
            <a:r>
              <a:rPr lang="cs-CZ" dirty="0" err="1" smtClean="0"/>
              <a:t>Blandria</a:t>
            </a:r>
            <a:r>
              <a:rPr lang="cs-CZ" dirty="0" smtClean="0"/>
              <a:t> </a:t>
            </a:r>
            <a:r>
              <a:rPr lang="cs-CZ" dirty="0" err="1" smtClean="0"/>
              <a:t>naloaduje</a:t>
            </a:r>
            <a:r>
              <a:rPr lang="cs-CZ" dirty="0" smtClean="0"/>
              <a:t> veškeré informace z nějaké již pořádně tučné entelechie na svém povrchu a v tom okamžiku je skutečně vědomě prožita </a:t>
            </a:r>
          </a:p>
          <a:p>
            <a:pPr algn="l"/>
            <a:r>
              <a:rPr lang="cs-CZ" dirty="0" smtClean="0"/>
              <a:t>celá osobnost, která se v dané entelechii kumulovala milióny let. Osobnost, kterou prožíváme nyní, je ve skutečnosti jen jedním směšně malým fragmentem naší skutečné osobnosti, kterou vědomě prožijeme v okamžiku nirvány (i když i naše nynější osobnost je podprahově – skrze reverzní tunelování – ovlivňována veškerou informací uchovanou až dosud v naší entelechii, toto slabé působení je však vnímáno pouze nevědomě).</a:t>
            </a:r>
          </a:p>
          <a:p>
            <a:pPr algn="l"/>
            <a:r>
              <a:rPr lang="cs-CZ" dirty="0" smtClean="0"/>
              <a:t>Bůh tak stojí na vrcholu vesmírného života, tedy v jistém smyslu i na vrcholu potravního řetězce. A protože hned pod ním pravděpodobně stojíme my, je Bůh v duchovním slova smyslu vlastně nejvyšší lidožrout.</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smtClean="0">
                <a:solidFill>
                  <a:srgbClr val="FFFF00"/>
                </a:solidFill>
              </a:rPr>
              <a:t>Počítače 10. generace</a:t>
            </a:r>
            <a:endParaRPr lang="cs-CZ" dirty="0">
              <a:solidFill>
                <a:srgbClr val="FFFF00"/>
              </a:solidFill>
            </a:endParaRPr>
          </a:p>
        </p:txBody>
      </p:sp>
      <p:sp>
        <p:nvSpPr>
          <p:cNvPr id="4" name="TextovéPole 3"/>
          <p:cNvSpPr txBox="1"/>
          <p:nvPr/>
        </p:nvSpPr>
        <p:spPr>
          <a:xfrm>
            <a:off x="755576" y="980728"/>
            <a:ext cx="7488832" cy="369332"/>
          </a:xfrm>
          <a:prstGeom prst="rect">
            <a:avLst/>
          </a:prstGeom>
          <a:noFill/>
        </p:spPr>
        <p:txBody>
          <a:bodyPr wrap="square" rtlCol="0">
            <a:spAutoFit/>
          </a:bodyPr>
          <a:lstStyle/>
          <a:p>
            <a:pPr algn="l"/>
            <a:r>
              <a:rPr lang="cs-CZ" dirty="0" smtClean="0"/>
              <a:t>Očekávaná doba nástupu: konec 21. století</a:t>
            </a:r>
            <a:endParaRPr lang="cs-CZ" dirty="0"/>
          </a:p>
        </p:txBody>
      </p:sp>
      <p:sp>
        <p:nvSpPr>
          <p:cNvPr id="3073" name="Rectangle 1"/>
          <p:cNvSpPr>
            <a:spLocks noChangeArrowheads="1"/>
          </p:cNvSpPr>
          <p:nvPr/>
        </p:nvSpPr>
        <p:spPr bwMode="auto">
          <a:xfrm>
            <a:off x="755576" y="1269341"/>
            <a:ext cx="7704856" cy="46166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l"/>
            <a:r>
              <a:rPr lang="cs-CZ" sz="1400" dirty="0" smtClean="0"/>
              <a:t>Budou pracovat </a:t>
            </a:r>
            <a:r>
              <a:rPr lang="pt-BR" sz="1400" dirty="0" smtClean="0"/>
              <a:t>na principu kvantionového</a:t>
            </a:r>
            <a:r>
              <a:rPr lang="cs-CZ" sz="1400" dirty="0" smtClean="0"/>
              <a:t> přenosu informací mezi jednotlivými spoji (cosi jako řízený </a:t>
            </a:r>
            <a:r>
              <a:rPr lang="cs-CZ" sz="1400" dirty="0" err="1" smtClean="0"/>
              <a:t>minicytoprostor</a:t>
            </a:r>
            <a:r>
              <a:rPr lang="cs-CZ" sz="1400" dirty="0" smtClean="0"/>
              <a:t> uvnitř </a:t>
            </a:r>
            <a:r>
              <a:rPr lang="cs-CZ" sz="1400" dirty="0" err="1" smtClean="0"/>
              <a:t>cytoprostoru</a:t>
            </a:r>
            <a:r>
              <a:rPr lang="cs-CZ" sz="1400" dirty="0" smtClean="0"/>
              <a:t>). </a:t>
            </a:r>
            <a:r>
              <a:rPr lang="cs-CZ" sz="1400" dirty="0" err="1" smtClean="0"/>
              <a:t>Kvantionový</a:t>
            </a:r>
            <a:r>
              <a:rPr lang="cs-CZ" sz="1400" dirty="0" smtClean="0"/>
              <a:t> procesor (tabernákulum) bude schopen modelovat v prostoru struktury s libovolným stupněm </a:t>
            </a:r>
            <a:r>
              <a:rPr lang="cs-CZ" sz="1400" dirty="0" err="1" smtClean="0"/>
              <a:t>Hausdorffovy</a:t>
            </a:r>
            <a:r>
              <a:rPr lang="cs-CZ" sz="1400" dirty="0" smtClean="0"/>
              <a:t> dimenze, tj. libovolnou úrovní složitosti (omezení jsou samozřejmě kladena kvantovou strukturou </a:t>
            </a:r>
            <a:r>
              <a:rPr lang="cs-CZ" sz="1400" dirty="0" err="1" smtClean="0"/>
              <a:t>cytoprostoru</a:t>
            </a:r>
            <a:r>
              <a:rPr lang="cs-CZ" sz="1400" dirty="0" smtClean="0"/>
              <a:t>). </a:t>
            </a:r>
          </a:p>
          <a:p>
            <a:pPr lvl="0" algn="l"/>
            <a:r>
              <a:rPr kumimoji="0" lang="cs-CZ" sz="1400" b="0" i="0" u="none" strike="noStrike" cap="none" normalizeH="0" baseline="0" dirty="0" smtClean="0">
                <a:ln>
                  <a:noFill/>
                </a:ln>
                <a:solidFill>
                  <a:schemeClr val="tx1"/>
                </a:solidFill>
                <a:effectLst/>
                <a:latin typeface="Arial" pitchFamily="34" charset="0"/>
                <a:ea typeface="Times New Roman" pitchFamily="18" charset="0"/>
              </a:rPr>
              <a:t>Ve spojení s tabernákulem bude moci být použit </a:t>
            </a:r>
            <a:r>
              <a:rPr lang="cs-CZ" sz="1400" dirty="0" smtClean="0">
                <a:latin typeface="Arial" pitchFamily="34" charset="0"/>
                <a:ea typeface="Times New Roman" pitchFamily="18" charset="0"/>
              </a:rPr>
              <a:t>BEK-koherentní svazek </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k vytvoření obřího superpočítače obsahujícího jednak další tabernákuly a jednak </a:t>
            </a:r>
            <a:r>
              <a:rPr kumimoji="0" lang="cs-CZ" sz="1400" b="0" i="0" u="none" strike="noStrike" cap="none" normalizeH="0" baseline="0" dirty="0" err="1" smtClean="0">
                <a:ln>
                  <a:noFill/>
                </a:ln>
                <a:solidFill>
                  <a:schemeClr val="tx1"/>
                </a:solidFill>
                <a:effectLst/>
                <a:latin typeface="Arial" pitchFamily="34" charset="0"/>
                <a:ea typeface="Times New Roman" pitchFamily="18" charset="0"/>
              </a:rPr>
              <a:t>teleport</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a:t>
            </a:r>
            <a:r>
              <a:rPr kumimoji="0" lang="cs-CZ" sz="1400" b="0" i="0" u="none" strike="noStrike" cap="none" normalizeH="0" baseline="0" dirty="0" err="1" smtClean="0">
                <a:ln>
                  <a:noFill/>
                </a:ln>
                <a:solidFill>
                  <a:schemeClr val="tx1"/>
                </a:solidFill>
                <a:effectLst/>
                <a:latin typeface="Arial" pitchFamily="34" charset="0"/>
                <a:ea typeface="Times New Roman" pitchFamily="18" charset="0"/>
              </a:rPr>
              <a:t>replikátory</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 to vše na některé vhodné paralelní </a:t>
            </a:r>
            <a:r>
              <a:rPr kumimoji="0" lang="cs-CZ" sz="1400" b="0" i="0" u="none" strike="noStrike" cap="none" normalizeH="0" baseline="0" dirty="0" err="1" smtClean="0">
                <a:ln>
                  <a:noFill/>
                </a:ln>
                <a:solidFill>
                  <a:schemeClr val="tx1"/>
                </a:solidFill>
                <a:effectLst/>
                <a:latin typeface="Arial" pitchFamily="34" charset="0"/>
                <a:ea typeface="Times New Roman" pitchFamily="18" charset="0"/>
              </a:rPr>
              <a:t>hypergrupě</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a:t>
            </a:r>
            <a:endParaRPr kumimoji="0" lang="cs-CZ"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ea typeface="Times New Roman" pitchFamily="18" charset="0"/>
              </a:rPr>
              <a:t>Bytost, jež bude tento superpočítač ovládat, se stane téměř absolutním vládcem </a:t>
            </a:r>
            <a:r>
              <a:rPr kumimoji="0" lang="cs-CZ" sz="1400" b="0" i="0" u="none" strike="noStrike" cap="none" normalizeH="0" baseline="0" dirty="0" err="1" smtClean="0">
                <a:ln>
                  <a:noFill/>
                </a:ln>
                <a:solidFill>
                  <a:schemeClr val="tx1"/>
                </a:solidFill>
                <a:effectLst/>
                <a:latin typeface="Arial" pitchFamily="34" charset="0"/>
                <a:ea typeface="Times New Roman" pitchFamily="18" charset="0"/>
              </a:rPr>
              <a:t>všehomíra</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 neboť bude schopna neomezené manipulace s jeho hmotou.</a:t>
            </a:r>
            <a:endParaRPr kumimoji="0" lang="cs-CZ" sz="1400" b="0" i="0" u="none" strike="noStrike" cap="none" normalizeH="0" baseline="0" dirty="0" smtClean="0">
              <a:ln>
                <a:noFill/>
              </a:ln>
              <a:solidFill>
                <a:schemeClr val="tx1"/>
              </a:solidFill>
              <a:effectLst/>
              <a:latin typeface="Arial" pitchFamily="34" charset="0"/>
            </a:endParaRPr>
          </a:p>
          <a:p>
            <a:pPr algn="l"/>
            <a:r>
              <a:rPr kumimoji="0" lang="cs-CZ" sz="1400" b="0" i="0" u="none" strike="noStrike" cap="none" normalizeH="0" baseline="0" dirty="0" smtClean="0">
                <a:ln>
                  <a:noFill/>
                </a:ln>
                <a:solidFill>
                  <a:schemeClr val="tx1"/>
                </a:solidFill>
                <a:effectLst/>
                <a:latin typeface="Arial" pitchFamily="34" charset="0"/>
                <a:ea typeface="Times New Roman" pitchFamily="18" charset="0"/>
              </a:rPr>
              <a:t>Bude ji moci přenášet mezi </a:t>
            </a:r>
            <a:r>
              <a:rPr kumimoji="0" lang="cs-CZ" sz="1400" b="0" i="0" u="none" strike="noStrike" cap="none" normalizeH="0" baseline="0" dirty="0" err="1" smtClean="0">
                <a:ln>
                  <a:noFill/>
                </a:ln>
                <a:solidFill>
                  <a:schemeClr val="tx1"/>
                </a:solidFill>
                <a:effectLst/>
                <a:latin typeface="Arial" pitchFamily="34" charset="0"/>
                <a:ea typeface="Times New Roman" pitchFamily="18" charset="0"/>
              </a:rPr>
              <a:t>hypergrupami</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 a libovolným způsobem přetvářet na atomární  a subatomární úrovni. </a:t>
            </a:r>
            <a:r>
              <a:rPr lang="cs-CZ" sz="1400" dirty="0" smtClean="0"/>
              <a:t>Může dokonce vytvářet zcela nové </a:t>
            </a:r>
            <a:r>
              <a:rPr lang="cs-CZ" sz="1400" dirty="0" err="1" smtClean="0"/>
              <a:t>kupovesmíry</a:t>
            </a:r>
            <a:r>
              <a:rPr lang="cs-CZ" sz="1400" dirty="0" smtClean="0"/>
              <a:t> na paralelních </a:t>
            </a:r>
            <a:r>
              <a:rPr lang="cs-CZ" sz="1400" dirty="0" err="1" smtClean="0"/>
              <a:t>hypergrupách</a:t>
            </a:r>
            <a:r>
              <a:rPr lang="cs-CZ" sz="1400" dirty="0" smtClean="0"/>
              <a:t>. </a:t>
            </a:r>
            <a:r>
              <a:rPr lang="cs-CZ" sz="1400" dirty="0" err="1" smtClean="0"/>
              <a:t>Cytoprostor</a:t>
            </a:r>
            <a:r>
              <a:rPr lang="cs-CZ" sz="1400" dirty="0" smtClean="0"/>
              <a:t> na různých </a:t>
            </a:r>
            <a:r>
              <a:rPr lang="cs-CZ" sz="1400" dirty="0" err="1" smtClean="0"/>
              <a:t>hypergrupách</a:t>
            </a:r>
            <a:r>
              <a:rPr lang="cs-CZ" sz="1400" dirty="0" smtClean="0"/>
              <a:t> se tak vlivem činnosti tabernákula může přetvářet na supervýkonné elektronické monstrum, v němž zajišťují přenos informací </a:t>
            </a:r>
            <a:r>
              <a:rPr lang="cs-CZ" sz="1400" dirty="0" err="1" smtClean="0"/>
              <a:t>kvantionové</a:t>
            </a:r>
            <a:r>
              <a:rPr lang="cs-CZ" sz="1400" dirty="0" smtClean="0"/>
              <a:t> proudy. Uživatel má tak možnost během omezené doby ovládnout celý vesmír na mnoha </a:t>
            </a:r>
            <a:r>
              <a:rPr lang="cs-CZ" sz="1400" dirty="0" err="1" smtClean="0"/>
              <a:t>hypergrupárních</a:t>
            </a:r>
            <a:r>
              <a:rPr lang="cs-CZ" sz="1400" dirty="0" smtClean="0"/>
              <a:t> úrovních a dokonce i vytvářet vesmíry nové.</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ea typeface="Times New Roman" pitchFamily="18" charset="0"/>
              </a:rPr>
              <a:t>To je vskutku obrovská moc vložená do rukou jednotlivce, který se tak stane nesmrtelným, všemohoucím a vševědoucím Bohem.</a:t>
            </a:r>
            <a:endParaRPr kumimoji="0" lang="cs-CZ"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ea typeface="Times New Roman" pitchFamily="18" charset="0"/>
              </a:rPr>
              <a:t>Pokud bude navíc tabernákulum schopno čerpat informace přímo z </a:t>
            </a:r>
            <a:r>
              <a:rPr kumimoji="0" lang="cs-CZ" sz="1400" b="0" i="0" u="none" strike="noStrike" cap="none" normalizeH="0" baseline="0" dirty="0" err="1" smtClean="0">
                <a:ln>
                  <a:noFill/>
                </a:ln>
                <a:solidFill>
                  <a:schemeClr val="tx1"/>
                </a:solidFill>
                <a:effectLst/>
                <a:latin typeface="Arial" pitchFamily="34" charset="0"/>
                <a:ea typeface="Times New Roman" pitchFamily="18" charset="0"/>
              </a:rPr>
              <a:t>Blandria</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 či z </a:t>
            </a:r>
            <a:r>
              <a:rPr kumimoji="0" lang="cs-CZ" sz="1400" b="0" i="0" u="none" strike="noStrike" cap="none" normalizeH="0" baseline="0" dirty="0" err="1" smtClean="0">
                <a:ln>
                  <a:noFill/>
                </a:ln>
                <a:solidFill>
                  <a:schemeClr val="tx1"/>
                </a:solidFill>
                <a:effectLst/>
                <a:latin typeface="Arial" pitchFamily="34" charset="0"/>
                <a:ea typeface="Times New Roman" pitchFamily="18" charset="0"/>
              </a:rPr>
              <a:t>midonových</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 proudů, bude dokonce moci zprostředkovat svému uživateli jak minulost, tak i budoucnost vesmíru, i kterékoli jeho části</a:t>
            </a:r>
            <a:r>
              <a:rPr lang="cs-CZ" sz="1400" dirty="0" smtClean="0">
                <a:latin typeface="Arial" pitchFamily="34" charset="0"/>
                <a:ea typeface="Times New Roman" pitchFamily="18" charset="0"/>
              </a:rPr>
              <a:t> (omezení jsou v tomto případě dána zejména predestinačním paradoxem).</a:t>
            </a:r>
            <a:r>
              <a:rPr kumimoji="0" lang="cs-CZ" sz="1400" b="0" i="0" u="none" strike="noStrike" cap="none" normalizeH="0" baseline="0" dirty="0" smtClean="0">
                <a:ln>
                  <a:noFill/>
                </a:ln>
                <a:solidFill>
                  <a:schemeClr val="tx1"/>
                </a:solidFill>
                <a:effectLst/>
                <a:latin typeface="Arial" pitchFamily="34" charset="0"/>
                <a:ea typeface="Times New Roman" pitchFamily="18" charset="0"/>
              </a:rPr>
              <a:t> </a:t>
            </a:r>
            <a:endParaRPr kumimoji="0" lang="cs-CZ" sz="1400" b="0" i="0" u="none" strike="noStrike" cap="none" normalizeH="0" baseline="0" dirty="0" smtClean="0">
              <a:ln>
                <a:noFill/>
              </a:ln>
              <a:solidFill>
                <a:schemeClr val="tx1"/>
              </a:solidFill>
              <a:effectLst/>
              <a:latin typeface="Arial" pitchFamily="34" charset="0"/>
            </a:endParaRPr>
          </a:p>
        </p:txBody>
      </p:sp>
      <p:graphicFrame>
        <p:nvGraphicFramePr>
          <p:cNvPr id="3074" name="Object 27"/>
          <p:cNvGraphicFramePr>
            <a:graphicFrameLocks noChangeAspect="1"/>
          </p:cNvGraphicFramePr>
          <p:nvPr/>
        </p:nvGraphicFramePr>
        <p:xfrm>
          <a:off x="899592" y="5949280"/>
          <a:ext cx="2657475" cy="581025"/>
        </p:xfrm>
        <a:graphic>
          <a:graphicData uri="http://schemas.openxmlformats.org/presentationml/2006/ole">
            <p:oleObj spid="_x0000_s3074" name="Equation" r:id="rId3" imgW="2654300" imgH="584200" progId="Equation.DSMT4">
              <p:embed/>
            </p:oleObj>
          </a:graphicData>
        </a:graphic>
      </p:graphicFrame>
      <p:graphicFrame>
        <p:nvGraphicFramePr>
          <p:cNvPr id="3075" name="Object 5"/>
          <p:cNvGraphicFramePr>
            <a:graphicFrameLocks noChangeAspect="1"/>
          </p:cNvGraphicFramePr>
          <p:nvPr/>
        </p:nvGraphicFramePr>
        <p:xfrm>
          <a:off x="3707904" y="5949280"/>
          <a:ext cx="1880360" cy="576064"/>
        </p:xfrm>
        <a:graphic>
          <a:graphicData uri="http://schemas.openxmlformats.org/presentationml/2006/ole">
            <p:oleObj spid="_x0000_s3075" name="Equation" r:id="rId4" imgW="1651000" imgH="508000" progId="Equation.DSMT4">
              <p:embed/>
            </p:oleObj>
          </a:graphicData>
        </a:graphic>
      </p:graphicFrame>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err="1" smtClean="0">
                <a:solidFill>
                  <a:srgbClr val="FFFF00"/>
                </a:solidFill>
              </a:rPr>
              <a:t>Conscienční</a:t>
            </a:r>
            <a:r>
              <a:rPr lang="cs-CZ" dirty="0" smtClean="0"/>
              <a:t> </a:t>
            </a:r>
            <a:r>
              <a:rPr lang="cs-CZ" dirty="0" smtClean="0">
                <a:solidFill>
                  <a:srgbClr val="FFFF00"/>
                </a:solidFill>
              </a:rPr>
              <a:t>prostor</a:t>
            </a:r>
            <a:endParaRPr lang="cs-CZ" dirty="0">
              <a:solidFill>
                <a:srgbClr val="FFFF00"/>
              </a:solidFill>
            </a:endParaRPr>
          </a:p>
        </p:txBody>
      </p:sp>
      <p:pic>
        <p:nvPicPr>
          <p:cNvPr id="1026" name="Picture 2" descr="untitled24a"/>
          <p:cNvPicPr>
            <a:picLocks noChangeAspect="1" noChangeArrowheads="1"/>
          </p:cNvPicPr>
          <p:nvPr/>
        </p:nvPicPr>
        <p:blipFill>
          <a:blip r:embed="rId2" cstate="print">
            <a:lum contrast="24000"/>
          </a:blip>
          <a:srcRect/>
          <a:stretch>
            <a:fillRect/>
          </a:stretch>
        </p:blipFill>
        <p:spPr bwMode="auto">
          <a:xfrm>
            <a:off x="1691680" y="2780928"/>
            <a:ext cx="5853113" cy="3910012"/>
          </a:xfrm>
          <a:prstGeom prst="rect">
            <a:avLst/>
          </a:prstGeom>
          <a:noFill/>
          <a:ln w="9525">
            <a:noFill/>
            <a:miter lim="800000"/>
            <a:headEnd/>
            <a:tailEnd/>
          </a:ln>
        </p:spPr>
      </p:pic>
      <p:sp>
        <p:nvSpPr>
          <p:cNvPr id="1027" name="Rectangle 3"/>
          <p:cNvSpPr>
            <a:spLocks noChangeArrowheads="1"/>
          </p:cNvSpPr>
          <p:nvPr/>
        </p:nvSpPr>
        <p:spPr bwMode="auto">
          <a:xfrm>
            <a:off x="179512" y="1390799"/>
            <a:ext cx="8784976"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l"/>
            <a:r>
              <a:rPr lang="cs-CZ" sz="1600" dirty="0" smtClean="0">
                <a:latin typeface="Arial" pitchFamily="34" charset="0"/>
                <a:ea typeface="Times New Roman" pitchFamily="18" charset="0"/>
                <a:cs typeface="Arial" pitchFamily="34" charset="0"/>
              </a:rPr>
              <a:t>Prostor všech vědomí nazýváme </a:t>
            </a:r>
            <a:r>
              <a:rPr lang="cs-CZ" sz="1600" dirty="0" err="1" smtClean="0">
                <a:latin typeface="Arial" pitchFamily="34" charset="0"/>
                <a:ea typeface="Times New Roman" pitchFamily="18" charset="0"/>
                <a:cs typeface="Arial" pitchFamily="34" charset="0"/>
              </a:rPr>
              <a:t>conscienčním</a:t>
            </a:r>
            <a:r>
              <a:rPr lang="cs-CZ" sz="1600" dirty="0" smtClean="0">
                <a:latin typeface="Arial" pitchFamily="34" charset="0"/>
                <a:ea typeface="Times New Roman" pitchFamily="18" charset="0"/>
                <a:cs typeface="Arial" pitchFamily="34" charset="0"/>
              </a:rPr>
              <a:t> prostorem.</a:t>
            </a:r>
            <a:r>
              <a:rPr kumimoji="0" lang="cs-CZ"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Každé z těchto </a:t>
            </a:r>
            <a:r>
              <a:rPr lang="cs-CZ" sz="1600" dirty="0" smtClean="0">
                <a:latin typeface="Arial" pitchFamily="34" charset="0"/>
                <a:ea typeface="Times New Roman" pitchFamily="18" charset="0"/>
                <a:cs typeface="Arial" pitchFamily="34" charset="0"/>
              </a:rPr>
              <a:t>vědomí</a:t>
            </a:r>
            <a:r>
              <a:rPr kumimoji="0" lang="cs-CZ"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přitom vnímá svoji vlastní subjektivní realitu, avšak něco mají přeci jen společné: </a:t>
            </a:r>
            <a:r>
              <a:rPr lang="cs-CZ" sz="1600" dirty="0" smtClean="0">
                <a:latin typeface="Arial" pitchFamily="34" charset="0"/>
                <a:ea typeface="Times New Roman" pitchFamily="18" charset="0"/>
                <a:cs typeface="Arial" pitchFamily="34" charset="0"/>
              </a:rPr>
              <a:t>j</a:t>
            </a:r>
            <a:r>
              <a:rPr kumimoji="0" lang="cs-CZ"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ednotlivé bytosti se v tomto prostoru mohou potkávat a komunikovat spolu. Vědomí všeho lidstva se nalézají v jediné oblasti </a:t>
            </a:r>
            <a:r>
              <a:rPr kumimoji="0" lang="cs-CZ"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conscienčního</a:t>
            </a:r>
            <a:r>
              <a:rPr kumimoji="0" lang="cs-CZ"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prostoru a toto jejich seskupení podobá se buňce.</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err="1" smtClean="0">
                <a:solidFill>
                  <a:srgbClr val="FFFF00"/>
                </a:solidFill>
              </a:rPr>
              <a:t>Absornitum</a:t>
            </a:r>
            <a:endParaRPr lang="cs-CZ" dirty="0">
              <a:solidFill>
                <a:srgbClr val="FFFF00"/>
              </a:solidFill>
            </a:endParaRPr>
          </a:p>
        </p:txBody>
      </p:sp>
      <p:sp>
        <p:nvSpPr>
          <p:cNvPr id="86017" name="Rectangle 1"/>
          <p:cNvSpPr>
            <a:spLocks noChangeArrowheads="1"/>
          </p:cNvSpPr>
          <p:nvPr/>
        </p:nvSpPr>
        <p:spPr bwMode="auto">
          <a:xfrm>
            <a:off x="467544" y="1677377"/>
            <a:ext cx="8136904" cy="38164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Takovýchto buněk jsou bilióny a je z nich složena bytost. V každé z těchto buněk se odehrává její vlastní subjektivní realita. Každá z těchto buněk je snící bytostí a bytost z těchto buněk složená je opět jednou ohromnou buňkou utvořenou bytostmi, jež se jí pouze zdají. I my</a:t>
            </a:r>
            <a:r>
              <a:rPr kumimoji="0" lang="cs-CZ" sz="1600" b="0" i="0" u="none" strike="noStrike" cap="none" normalizeH="0" dirty="0" smtClean="0">
                <a:ln>
                  <a:noFill/>
                </a:ln>
                <a:solidFill>
                  <a:schemeClr val="tx1"/>
                </a:solidFill>
                <a:effectLst/>
                <a:latin typeface="Arial" pitchFamily="34" charset="0"/>
                <a:ea typeface="Times New Roman" pitchFamily="18" charset="0"/>
                <a:cs typeface="Arial" pitchFamily="34" charset="0"/>
              </a:rPr>
              <a:t> sami jsme</a:t>
            </a:r>
            <a:r>
              <a:rPr kumimoji="0" lang="cs-CZ"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tedy snem jakési vyšší bytosti.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Jestliže však já si mohu uvědomit že jsem čímsi snem, pak ti, kdož se mi pouze zdají,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 jistě také mohou uvědomovat svoji vlastní existenci. Toto vědomí jim však propůjčuji já. Stejně tak i mé vědomí je pouhou projekcí vědomí oné vyšší bytosti, jíž se zdám,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jíž nazývám </a:t>
            </a:r>
            <a:r>
              <a:rPr kumimoji="0" lang="cs-CZ" sz="16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Absornitum</a:t>
            </a:r>
            <a:r>
              <a:rPr kumimoji="0" lang="cs-CZ"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Také i ona je však pouhou projekcí ještě vyššího vědomí</a:t>
            </a:r>
            <a:r>
              <a:rPr kumimoji="0" lang="cs-CZ" sz="1600" b="0" i="0" u="none" strike="noStrike" cap="none" normalizeH="0" dirty="0" smtClean="0">
                <a:ln>
                  <a:noFill/>
                </a:ln>
                <a:solidFill>
                  <a:schemeClr val="tx1"/>
                </a:solidFill>
                <a:effectLst/>
                <a:latin typeface="Arial" pitchFamily="34" charset="0"/>
                <a:ea typeface="Times New Roman" pitchFamily="18" charset="0"/>
                <a:cs typeface="Arial" pitchFamily="34" charset="0"/>
              </a:rPr>
              <a:t>.</a:t>
            </a:r>
            <a:endParaRPr kumimoji="0" lang="cs-CZ"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Tento svět tedy ve skutečnosti funguje na principu oživlých myšlenek, takže jej lze celý ztotožnit s </a:t>
            </a:r>
            <a:r>
              <a:rPr kumimoji="0" lang="cs-CZ"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conscienčním</a:t>
            </a:r>
            <a:r>
              <a:rPr kumimoji="0" lang="cs-CZ"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prostorem. Jestliže se nepředstavitelnost </a:t>
            </a:r>
            <a:r>
              <a:rPr kumimoji="0" lang="cs-CZ"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Multiversa</a:t>
            </a:r>
            <a:r>
              <a:rPr kumimoji="0" lang="cs-CZ"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díky zcela výjimečné schopnosti myšlenky vešla do jediné nepatrné buňky </a:t>
            </a:r>
            <a:r>
              <a:rPr kumimoji="0" lang="cs-CZ"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conscienčního</a:t>
            </a:r>
            <a:r>
              <a:rPr kumimoji="0" lang="cs-CZ"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prostoru, jaká to ohromná kapacita se asi skrývá v </a:t>
            </a:r>
            <a:r>
              <a:rPr kumimoji="0" lang="cs-CZ"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conscienčním</a:t>
            </a:r>
            <a:r>
              <a:rPr kumimoji="0" lang="cs-CZ"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prostoru jako takovém?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Mudrcové říkají: „Vesmír je projekcí myšlenky a vůle“.</a:t>
            </a:r>
            <a:endParaRPr kumimoji="0" lang="cs-CZ" sz="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Moje Práce\Obálka2\Obálka.jpg"/>
          <p:cNvPicPr>
            <a:picLocks noChangeAspect="1" noChangeArrowheads="1"/>
          </p:cNvPicPr>
          <p:nvPr/>
        </p:nvPicPr>
        <p:blipFill>
          <a:blip r:embed="rId2" cstate="print"/>
          <a:srcRect b="18715"/>
          <a:stretch>
            <a:fillRect/>
          </a:stretch>
        </p:blipFill>
        <p:spPr bwMode="auto">
          <a:xfrm>
            <a:off x="1547664" y="-1"/>
            <a:ext cx="6034317" cy="6858001"/>
          </a:xfrm>
          <a:prstGeom prst="rect">
            <a:avLst/>
          </a:prstGeom>
          <a:noFill/>
        </p:spPr>
      </p:pic>
      <p:sp>
        <p:nvSpPr>
          <p:cNvPr id="258051" name="Rectangle 3"/>
          <p:cNvSpPr>
            <a:spLocks noChangeArrowheads="1"/>
          </p:cNvSpPr>
          <p:nvPr/>
        </p:nvSpPr>
        <p:spPr bwMode="auto">
          <a:xfrm>
            <a:off x="467544" y="6165304"/>
            <a:ext cx="8229600" cy="558800"/>
          </a:xfrm>
          <a:prstGeom prst="rect">
            <a:avLst/>
          </a:prstGeom>
          <a:noFill/>
          <a:ln w="9525">
            <a:noFill/>
            <a:miter lim="800000"/>
            <a:headEnd/>
            <a:tailEnd/>
          </a:ln>
          <a:effectLst/>
        </p:spPr>
        <p:txBody>
          <a:bodyPr anchor="ctr"/>
          <a:lstStyle/>
          <a:p>
            <a:pPr>
              <a:defRPr/>
            </a:pPr>
            <a:r>
              <a:rPr lang="cs-CZ" sz="4000" b="1" dirty="0">
                <a:solidFill>
                  <a:srgbClr val="FFFF00"/>
                </a:solidFill>
                <a:effectLst>
                  <a:outerShdw blurRad="38100" dist="38100" dir="2700000" algn="tl">
                    <a:srgbClr val="000000"/>
                  </a:outerShdw>
                </a:effectLst>
              </a:rPr>
              <a:t>Děkuji za pozornost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cs-CZ" dirty="0" smtClean="0">
                <a:solidFill>
                  <a:srgbClr val="FFFF00"/>
                </a:solidFill>
              </a:rPr>
              <a:t>Počítače třetí generace</a:t>
            </a:r>
            <a:endParaRPr lang="cs-CZ" dirty="0">
              <a:solidFill>
                <a:srgbClr val="FFFF00"/>
              </a:solidFill>
            </a:endParaRPr>
          </a:p>
        </p:txBody>
      </p:sp>
      <p:sp>
        <p:nvSpPr>
          <p:cNvPr id="4" name="TextovéPole 3"/>
          <p:cNvSpPr txBox="1"/>
          <p:nvPr/>
        </p:nvSpPr>
        <p:spPr>
          <a:xfrm>
            <a:off x="467544" y="1916832"/>
            <a:ext cx="8280920" cy="1323439"/>
          </a:xfrm>
          <a:prstGeom prst="rect">
            <a:avLst/>
          </a:prstGeom>
          <a:noFill/>
        </p:spPr>
        <p:txBody>
          <a:bodyPr wrap="square" rtlCol="0">
            <a:spAutoFit/>
          </a:bodyPr>
          <a:lstStyle/>
          <a:p>
            <a:pPr algn="l"/>
            <a:r>
              <a:rPr lang="cs-CZ" sz="1600" dirty="0" smtClean="0"/>
              <a:t>SSI (</a:t>
            </a:r>
            <a:r>
              <a:rPr lang="cs-CZ" sz="1600" dirty="0" err="1" smtClean="0"/>
              <a:t>Small</a:t>
            </a:r>
            <a:r>
              <a:rPr lang="cs-CZ" sz="1600" dirty="0" smtClean="0"/>
              <a:t> </a:t>
            </a:r>
            <a:r>
              <a:rPr lang="cs-CZ" sz="1600" dirty="0" err="1" smtClean="0"/>
              <a:t>Scalle</a:t>
            </a:r>
            <a:r>
              <a:rPr lang="cs-CZ" sz="1600" dirty="0" smtClean="0"/>
              <a:t> </a:t>
            </a:r>
            <a:r>
              <a:rPr lang="cs-CZ" sz="1600" dirty="0" err="1" smtClean="0"/>
              <a:t>Integration</a:t>
            </a:r>
            <a:r>
              <a:rPr lang="cs-CZ" sz="1600" dirty="0" smtClean="0"/>
              <a:t>): do 100 tranzistorů na čip, do 20 funkcí</a:t>
            </a:r>
          </a:p>
          <a:p>
            <a:pPr algn="l"/>
            <a:endParaRPr lang="cs-CZ" sz="1600" dirty="0" smtClean="0"/>
          </a:p>
          <a:p>
            <a:pPr algn="l"/>
            <a:r>
              <a:rPr lang="cs-CZ" sz="1600" dirty="0" smtClean="0"/>
              <a:t>MSI (Medium </a:t>
            </a:r>
            <a:r>
              <a:rPr lang="cs-CZ" sz="1600" dirty="0" err="1" smtClean="0"/>
              <a:t>Scalle</a:t>
            </a:r>
            <a:r>
              <a:rPr lang="cs-CZ" sz="1600" dirty="0" smtClean="0"/>
              <a:t> </a:t>
            </a:r>
            <a:r>
              <a:rPr lang="cs-CZ" sz="1600" dirty="0" err="1" smtClean="0"/>
              <a:t>Integration</a:t>
            </a:r>
            <a:r>
              <a:rPr lang="cs-CZ" sz="1600" dirty="0" smtClean="0"/>
              <a:t>): 100 – 1 000 tranzistorů na čip, 20 – 100 funkcí</a:t>
            </a:r>
          </a:p>
          <a:p>
            <a:pPr algn="l"/>
            <a:endParaRPr lang="cs-CZ" sz="1600" dirty="0" smtClean="0"/>
          </a:p>
          <a:p>
            <a:pPr algn="l"/>
            <a:r>
              <a:rPr lang="cs-CZ" sz="1600" dirty="0" smtClean="0"/>
              <a:t>LSI (</a:t>
            </a:r>
            <a:r>
              <a:rPr lang="cs-CZ" sz="1600" dirty="0" err="1" smtClean="0"/>
              <a:t>Large</a:t>
            </a:r>
            <a:r>
              <a:rPr lang="cs-CZ" sz="1600" dirty="0" smtClean="0"/>
              <a:t> </a:t>
            </a:r>
            <a:r>
              <a:rPr lang="cs-CZ" sz="1600" dirty="0" err="1" smtClean="0"/>
              <a:t>Scalle</a:t>
            </a:r>
            <a:r>
              <a:rPr lang="cs-CZ" sz="1600" dirty="0" smtClean="0"/>
              <a:t> </a:t>
            </a:r>
            <a:r>
              <a:rPr lang="cs-CZ" sz="1600" dirty="0" err="1" smtClean="0"/>
              <a:t>Integration</a:t>
            </a:r>
            <a:r>
              <a:rPr lang="cs-CZ" sz="1600" dirty="0" smtClean="0"/>
              <a:t>): 1 000 – 100 000 tranzistorů na čip, 100 – 50 000 funkcí</a:t>
            </a:r>
          </a:p>
        </p:txBody>
      </p:sp>
      <p:pic>
        <p:nvPicPr>
          <p:cNvPr id="49158" name="Picture 6" descr="Siemens4004"/>
          <p:cNvPicPr>
            <a:picLocks noChangeAspect="1" noChangeArrowheads="1"/>
          </p:cNvPicPr>
          <p:nvPr/>
        </p:nvPicPr>
        <p:blipFill>
          <a:blip r:embed="rId2" cstate="print"/>
          <a:srcRect/>
          <a:stretch>
            <a:fillRect/>
          </a:stretch>
        </p:blipFill>
        <p:spPr bwMode="auto">
          <a:xfrm>
            <a:off x="4860032" y="3861048"/>
            <a:ext cx="3742924" cy="2736304"/>
          </a:xfrm>
          <a:prstGeom prst="rect">
            <a:avLst/>
          </a:prstGeom>
          <a:noFill/>
        </p:spPr>
      </p:pic>
      <p:pic>
        <p:nvPicPr>
          <p:cNvPr id="49160" name="Picture 8" descr="EC1020"/>
          <p:cNvPicPr>
            <a:picLocks noChangeAspect="1" noChangeArrowheads="1"/>
          </p:cNvPicPr>
          <p:nvPr/>
        </p:nvPicPr>
        <p:blipFill>
          <a:blip r:embed="rId3" cstate="print"/>
          <a:srcRect/>
          <a:stretch>
            <a:fillRect/>
          </a:stretch>
        </p:blipFill>
        <p:spPr bwMode="auto">
          <a:xfrm>
            <a:off x="539552" y="3861048"/>
            <a:ext cx="4251221" cy="2736304"/>
          </a:xfrm>
          <a:prstGeom prst="rect">
            <a:avLst/>
          </a:prstGeom>
          <a:noFill/>
        </p:spPr>
      </p:pic>
      <p:sp>
        <p:nvSpPr>
          <p:cNvPr id="9" name="TextovéPole 8"/>
          <p:cNvSpPr txBox="1"/>
          <p:nvPr/>
        </p:nvSpPr>
        <p:spPr>
          <a:xfrm>
            <a:off x="467544" y="1124744"/>
            <a:ext cx="6768752" cy="369332"/>
          </a:xfrm>
          <a:prstGeom prst="rect">
            <a:avLst/>
          </a:prstGeom>
          <a:noFill/>
        </p:spPr>
        <p:txBody>
          <a:bodyPr wrap="square" rtlCol="0">
            <a:spAutoFit/>
          </a:bodyPr>
          <a:lstStyle/>
          <a:p>
            <a:pPr algn="l"/>
            <a:r>
              <a:rPr lang="cs-CZ" dirty="0" smtClean="0"/>
              <a:t>Nástup: 60. léta minulého století</a:t>
            </a:r>
            <a:endParaRPr lang="cs-CZ"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aprsky">
  <a:themeElements>
    <a:clrScheme name="Paprsky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Paprsky">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00008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00008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aprsky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Paprsky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Paprsky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Paprsky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Paprsky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Paprsky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Paprsky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Paprsky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Paprsky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Beam</Template>
  <TotalTime>15084</TotalTime>
  <Words>9863</Words>
  <Application>Microsoft Office PowerPoint</Application>
  <PresentationFormat>Předvádění na obrazovce (4:3)</PresentationFormat>
  <Paragraphs>481</Paragraphs>
  <Slides>89</Slides>
  <Notes>2</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89</vt:i4>
      </vt:variant>
    </vt:vector>
  </HeadingPairs>
  <TitlesOfParts>
    <vt:vector size="91" baseType="lpstr">
      <vt:lpstr>Paprsky</vt:lpstr>
      <vt:lpstr>Equation</vt:lpstr>
      <vt:lpstr>Historický vývoj počítačů</vt:lpstr>
      <vt:lpstr>Počítače nulté generace – řada Z (1938)</vt:lpstr>
      <vt:lpstr>Počítače nulté generace – řada MARK (1944)</vt:lpstr>
      <vt:lpstr>Počítače první generace – ENIAC (1946)</vt:lpstr>
      <vt:lpstr>Počítače první generace – MANIAC (1950)</vt:lpstr>
      <vt:lpstr>Objev tranzistoru 1947</vt:lpstr>
      <vt:lpstr>Počítače druhé generace</vt:lpstr>
      <vt:lpstr>Objev integrovaného obvodu 1961</vt:lpstr>
      <vt:lpstr>Počítače třetí generace</vt:lpstr>
      <vt:lpstr>Objev mikroprocesoru 1969 – 1971 </vt:lpstr>
      <vt:lpstr>Počítače čtvrté generace</vt:lpstr>
      <vt:lpstr>4. generace - vývoj mikroprocesorů</vt:lpstr>
      <vt:lpstr>4. generace - vývoj mikroprocesorů</vt:lpstr>
      <vt:lpstr>Snímek 14</vt:lpstr>
      <vt:lpstr>Mooreův zákon (1965)</vt:lpstr>
      <vt:lpstr>Éra multijádrových procesorů</vt:lpstr>
      <vt:lpstr>Počítače páté generace</vt:lpstr>
      <vt:lpstr>Počítače páté generace</vt:lpstr>
      <vt:lpstr>Superpočítače</vt:lpstr>
      <vt:lpstr>Bremermannova limita</vt:lpstr>
      <vt:lpstr>Objev memristoru (2008)</vt:lpstr>
      <vt:lpstr>Počítače šesté generace</vt:lpstr>
      <vt:lpstr>Spintronika a kvantové počítače</vt:lpstr>
      <vt:lpstr>Dekoherence</vt:lpstr>
      <vt:lpstr>Josephsonův přechod (1962) a kvantový tranzistor</vt:lpstr>
      <vt:lpstr>Kvantové procesory</vt:lpstr>
      <vt:lpstr>Kvantové počítače</vt:lpstr>
      <vt:lpstr>Možnosti realizace spintronického tranzistoru pracujícího nad teplotou kapalného helia</vt:lpstr>
      <vt:lpstr>První úspěšná vysokoteplotní realizace: Spinový Hallův tranzistor              (Tomáš Jungwirth - AV ČR 2010)</vt:lpstr>
      <vt:lpstr>Grafen</vt:lpstr>
      <vt:lpstr>Diamant</vt:lpstr>
      <vt:lpstr>Psychofyzika</vt:lpstr>
      <vt:lpstr>Fyzikální podstata vědomí</vt:lpstr>
      <vt:lpstr>Kvantová teorie vědomí</vt:lpstr>
      <vt:lpstr>Kvantová teorie vědomí</vt:lpstr>
      <vt:lpstr>Kvantová teorie vědomí</vt:lpstr>
      <vt:lpstr>Kvantová teorie vědomí</vt:lpstr>
      <vt:lpstr>Vědomí a kvantová gravitace</vt:lpstr>
      <vt:lpstr>Vědomí a kvantová gravitace</vt:lpstr>
      <vt:lpstr>Vědomí a kvantová gravitace</vt:lpstr>
      <vt:lpstr>Vědomí a kvantová gravitace</vt:lpstr>
      <vt:lpstr>Počítače sedmé generace</vt:lpstr>
      <vt:lpstr>Kvantové generátory vědomí</vt:lpstr>
      <vt:lpstr>Realizace koherentních kvantových stavů  v biologických mikrosystémech –  vysokoteplotní Bose-Einsteinova kondenzace</vt:lpstr>
      <vt:lpstr>Kvantové generátory vědomí</vt:lpstr>
      <vt:lpstr>Kvantové generátory vědomí</vt:lpstr>
      <vt:lpstr>Kvantové generátory vědomí</vt:lpstr>
      <vt:lpstr>Kvantové výpočty koherenční doby </vt:lpstr>
      <vt:lpstr>Kvantové generátory vědomí</vt:lpstr>
      <vt:lpstr>Snímek 50</vt:lpstr>
      <vt:lpstr>Kvantové generátory vědomí</vt:lpstr>
      <vt:lpstr>Barnettův model dvoukanálového antiparalelního lineárního procesoru </vt:lpstr>
      <vt:lpstr>Kvantové generátory vědomí</vt:lpstr>
      <vt:lpstr>Kvantové generátory vědomí</vt:lpstr>
      <vt:lpstr>Kvantové generátory vědomí</vt:lpstr>
      <vt:lpstr>Mikrotubuly</vt:lpstr>
      <vt:lpstr>Mikrofilamenta (Aktinová vlákna)</vt:lpstr>
      <vt:lpstr>Intermediální filamenta</vt:lpstr>
      <vt:lpstr>Mikrotrabekulární mříž</vt:lpstr>
      <vt:lpstr>Chalmersova zombie vs. vědomá bytost</vt:lpstr>
      <vt:lpstr>Chalmersova zombie vs. vědomá bytost</vt:lpstr>
      <vt:lpstr>Vztah vědomí a psýchy</vt:lpstr>
      <vt:lpstr>Transakční teorie vědomí</vt:lpstr>
      <vt:lpstr>Transakční teorie vědomí</vt:lpstr>
      <vt:lpstr>Indukované vědomí </vt:lpstr>
      <vt:lpstr>Psychická energie a entelechie</vt:lpstr>
      <vt:lpstr>Počítače osmé generace</vt:lpstr>
      <vt:lpstr>Osobní a kolektivní nevědomí</vt:lpstr>
      <vt:lpstr>Kolektivní (transpersonální) nevědomí</vt:lpstr>
      <vt:lpstr>Transpersonální nevědomí a entelechie</vt:lpstr>
      <vt:lpstr>Lovelockova Gaia</vt:lpstr>
      <vt:lpstr>Lovelockova Gaia</vt:lpstr>
      <vt:lpstr>Lovelockova Gaia</vt:lpstr>
      <vt:lpstr>Lovelockova Gaia</vt:lpstr>
      <vt:lpstr>Univerzální vědomí</vt:lpstr>
      <vt:lpstr>Fyzika Blandria</vt:lpstr>
      <vt:lpstr>Univerzální vědomí</vt:lpstr>
      <vt:lpstr>Snímek 78</vt:lpstr>
      <vt:lpstr>Snímek 79</vt:lpstr>
      <vt:lpstr>Blandrium a entelechie</vt:lpstr>
      <vt:lpstr>Reverzní tunelování</vt:lpstr>
      <vt:lpstr>Počítače 9. generace</vt:lpstr>
      <vt:lpstr>Fyzika karmatu</vt:lpstr>
      <vt:lpstr>Fyzika karmatu a zákon zachování utrpení</vt:lpstr>
      <vt:lpstr>Fyzika karmatu a nirvana</vt:lpstr>
      <vt:lpstr>Počítače 10. generace</vt:lpstr>
      <vt:lpstr>Conscienční prostor</vt:lpstr>
      <vt:lpstr>Absornitum</vt:lpstr>
      <vt:lpstr>Snímek 89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Nemocnice Na Homolce</dc:creator>
  <cp:lastModifiedBy>Zoevistian</cp:lastModifiedBy>
  <cp:revision>1001</cp:revision>
  <dcterms:created xsi:type="dcterms:W3CDTF">1601-01-01T00:00:00Z</dcterms:created>
  <dcterms:modified xsi:type="dcterms:W3CDTF">2014-07-21T09:21:19Z</dcterms:modified>
</cp:coreProperties>
</file>